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</p:sldIdLst>
  <p:sldSz cx="21674138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68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1"/>
    <p:restoredTop sz="94831"/>
  </p:normalViewPr>
  <p:slideViewPr>
    <p:cSldViewPr snapToGrid="0" showGuides="1">
      <p:cViewPr varScale="1">
        <p:scale>
          <a:sx n="61" d="100"/>
          <a:sy n="61" d="100"/>
        </p:scale>
        <p:origin x="1728" y="992"/>
      </p:cViewPr>
      <p:guideLst>
        <p:guide orient="horz" pos="3840"/>
        <p:guide pos="68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9267" y="1995312"/>
            <a:ext cx="16255604" cy="4244622"/>
          </a:xfrm>
        </p:spPr>
        <p:txBody>
          <a:bodyPr anchor="b"/>
          <a:lstStyle>
            <a:lvl1pPr algn="ctr">
              <a:defRPr sz="10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6403623"/>
            <a:ext cx="16255604" cy="2943577"/>
          </a:xfrm>
        </p:spPr>
        <p:txBody>
          <a:bodyPr/>
          <a:lstStyle>
            <a:lvl1pPr marL="0" indent="0" algn="ctr">
              <a:buNone/>
              <a:defRPr sz="4266"/>
            </a:lvl1pPr>
            <a:lvl2pPr marL="812764" indent="0" algn="ctr">
              <a:buNone/>
              <a:defRPr sz="3555"/>
            </a:lvl2pPr>
            <a:lvl3pPr marL="1625529" indent="0" algn="ctr">
              <a:buNone/>
              <a:defRPr sz="3200"/>
            </a:lvl3pPr>
            <a:lvl4pPr marL="2438293" indent="0" algn="ctr">
              <a:buNone/>
              <a:defRPr sz="2844"/>
            </a:lvl4pPr>
            <a:lvl5pPr marL="3251058" indent="0" algn="ctr">
              <a:buNone/>
              <a:defRPr sz="2844"/>
            </a:lvl5pPr>
            <a:lvl6pPr marL="4063822" indent="0" algn="ctr">
              <a:buNone/>
              <a:defRPr sz="2844"/>
            </a:lvl6pPr>
            <a:lvl7pPr marL="4876587" indent="0" algn="ctr">
              <a:buNone/>
              <a:defRPr sz="2844"/>
            </a:lvl7pPr>
            <a:lvl8pPr marL="5689351" indent="0" algn="ctr">
              <a:buNone/>
              <a:defRPr sz="2844"/>
            </a:lvl8pPr>
            <a:lvl9pPr marL="6502116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0506C-C953-614A-99D4-5D5389200E69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F7ECB-568F-4149-90EF-32A43BABE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80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0506C-C953-614A-99D4-5D5389200E69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F7ECB-568F-4149-90EF-32A43BABE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09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5" y="649111"/>
            <a:ext cx="467348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7" y="649111"/>
            <a:ext cx="13749531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0506C-C953-614A-99D4-5D5389200E69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F7ECB-568F-4149-90EF-32A43BABE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21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0506C-C953-614A-99D4-5D5389200E69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F7ECB-568F-4149-90EF-32A43BABE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4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08" y="3039535"/>
            <a:ext cx="18693944" cy="5071532"/>
          </a:xfrm>
        </p:spPr>
        <p:txBody>
          <a:bodyPr anchor="b"/>
          <a:lstStyle>
            <a:lvl1pPr>
              <a:defRPr sz="106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08" y="8159046"/>
            <a:ext cx="18693944" cy="2666999"/>
          </a:xfrm>
        </p:spPr>
        <p:txBody>
          <a:bodyPr/>
          <a:lstStyle>
            <a:lvl1pPr marL="0" indent="0">
              <a:buNone/>
              <a:defRPr sz="4266">
                <a:solidFill>
                  <a:schemeClr val="tx1">
                    <a:tint val="75000"/>
                  </a:schemeClr>
                </a:solidFill>
              </a:defRPr>
            </a:lvl1pPr>
            <a:lvl2pPr marL="812764" indent="0">
              <a:buNone/>
              <a:defRPr sz="3555">
                <a:solidFill>
                  <a:schemeClr val="tx1">
                    <a:tint val="75000"/>
                  </a:schemeClr>
                </a:solidFill>
              </a:defRPr>
            </a:lvl2pPr>
            <a:lvl3pPr marL="1625529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293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058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3822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587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3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116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0506C-C953-614A-99D4-5D5389200E69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F7ECB-568F-4149-90EF-32A43BABE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92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3245556"/>
            <a:ext cx="9211509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3245556"/>
            <a:ext cx="9211509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0506C-C953-614A-99D4-5D5389200E69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F7ECB-568F-4149-90EF-32A43BABE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99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649112"/>
            <a:ext cx="18693944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1" y="2988734"/>
            <a:ext cx="9169175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1" y="4453467"/>
            <a:ext cx="916917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2" y="2988734"/>
            <a:ext cx="9214332" cy="1464732"/>
          </a:xfrm>
        </p:spPr>
        <p:txBody>
          <a:bodyPr anchor="b"/>
          <a:lstStyle>
            <a:lvl1pPr marL="0" indent="0">
              <a:buNone/>
              <a:defRPr sz="4266" b="1"/>
            </a:lvl1pPr>
            <a:lvl2pPr marL="812764" indent="0">
              <a:buNone/>
              <a:defRPr sz="3555" b="1"/>
            </a:lvl2pPr>
            <a:lvl3pPr marL="1625529" indent="0">
              <a:buNone/>
              <a:defRPr sz="3200" b="1"/>
            </a:lvl3pPr>
            <a:lvl4pPr marL="2438293" indent="0">
              <a:buNone/>
              <a:defRPr sz="2844" b="1"/>
            </a:lvl4pPr>
            <a:lvl5pPr marL="3251058" indent="0">
              <a:buNone/>
              <a:defRPr sz="2844" b="1"/>
            </a:lvl5pPr>
            <a:lvl6pPr marL="4063822" indent="0">
              <a:buNone/>
              <a:defRPr sz="2844" b="1"/>
            </a:lvl6pPr>
            <a:lvl7pPr marL="4876587" indent="0">
              <a:buNone/>
              <a:defRPr sz="2844" b="1"/>
            </a:lvl7pPr>
            <a:lvl8pPr marL="5689351" indent="0">
              <a:buNone/>
              <a:defRPr sz="2844" b="1"/>
            </a:lvl8pPr>
            <a:lvl9pPr marL="6502116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2" y="4453467"/>
            <a:ext cx="9214332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0506C-C953-614A-99D4-5D5389200E69}" type="datetimeFigureOut">
              <a:rPr lang="en-US" smtClean="0"/>
              <a:t>3/8/23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F7ECB-568F-4149-90EF-32A43BABE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30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0506C-C953-614A-99D4-5D5389200E69}" type="datetimeFigureOut">
              <a:rPr lang="en-US" smtClean="0"/>
              <a:t>3/8/23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F7ECB-568F-4149-90EF-32A43BABE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73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0506C-C953-614A-99D4-5D5389200E69}" type="datetimeFigureOut">
              <a:rPr lang="en-US" smtClean="0"/>
              <a:t>3/8/23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F7ECB-568F-4149-90EF-32A43BABE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53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1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1755423"/>
            <a:ext cx="10972532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6"/>
            </a:lvl3pPr>
            <a:lvl4pPr>
              <a:defRPr sz="3555"/>
            </a:lvl4pPr>
            <a:lvl5pPr>
              <a:defRPr sz="3555"/>
            </a:lvl5pPr>
            <a:lvl6pPr>
              <a:defRPr sz="3555"/>
            </a:lvl6pPr>
            <a:lvl7pPr>
              <a:defRPr sz="3555"/>
            </a:lvl7pPr>
            <a:lvl8pPr>
              <a:defRPr sz="3555"/>
            </a:lvl8pPr>
            <a:lvl9pPr>
              <a:defRPr sz="35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1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0506C-C953-614A-99D4-5D5389200E69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F7ECB-568F-4149-90EF-32A43BABE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19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1" y="812800"/>
            <a:ext cx="699047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1755423"/>
            <a:ext cx="10972532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764" indent="0">
              <a:buNone/>
              <a:defRPr sz="4978"/>
            </a:lvl2pPr>
            <a:lvl3pPr marL="1625529" indent="0">
              <a:buNone/>
              <a:defRPr sz="4266"/>
            </a:lvl3pPr>
            <a:lvl4pPr marL="2438293" indent="0">
              <a:buNone/>
              <a:defRPr sz="3555"/>
            </a:lvl4pPr>
            <a:lvl5pPr marL="3251058" indent="0">
              <a:buNone/>
              <a:defRPr sz="3555"/>
            </a:lvl5pPr>
            <a:lvl6pPr marL="4063822" indent="0">
              <a:buNone/>
              <a:defRPr sz="3555"/>
            </a:lvl6pPr>
            <a:lvl7pPr marL="4876587" indent="0">
              <a:buNone/>
              <a:defRPr sz="3555"/>
            </a:lvl7pPr>
            <a:lvl8pPr marL="5689351" indent="0">
              <a:buNone/>
              <a:defRPr sz="3555"/>
            </a:lvl8pPr>
            <a:lvl9pPr marL="6502116" indent="0">
              <a:buNone/>
              <a:defRPr sz="355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1" y="3657600"/>
            <a:ext cx="699047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764" indent="0">
              <a:buNone/>
              <a:defRPr sz="2489"/>
            </a:lvl2pPr>
            <a:lvl3pPr marL="1625529" indent="0">
              <a:buNone/>
              <a:defRPr sz="2133"/>
            </a:lvl3pPr>
            <a:lvl4pPr marL="2438293" indent="0">
              <a:buNone/>
              <a:defRPr sz="1778"/>
            </a:lvl4pPr>
            <a:lvl5pPr marL="3251058" indent="0">
              <a:buNone/>
              <a:defRPr sz="1778"/>
            </a:lvl5pPr>
            <a:lvl6pPr marL="4063822" indent="0">
              <a:buNone/>
              <a:defRPr sz="1778"/>
            </a:lvl6pPr>
            <a:lvl7pPr marL="4876587" indent="0">
              <a:buNone/>
              <a:defRPr sz="1778"/>
            </a:lvl7pPr>
            <a:lvl8pPr marL="5689351" indent="0">
              <a:buNone/>
              <a:defRPr sz="1778"/>
            </a:lvl8pPr>
            <a:lvl9pPr marL="6502116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0506C-C953-614A-99D4-5D5389200E69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F7ECB-568F-4149-90EF-32A43BABE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6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649112"/>
            <a:ext cx="18693944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3245556"/>
            <a:ext cx="18693944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1300179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0506C-C953-614A-99D4-5D5389200E69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1300179"/>
            <a:ext cx="7315022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1300179"/>
            <a:ext cx="487668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F7ECB-568F-4149-90EF-32A43BABE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73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625529" rtl="0" eaLnBrk="1" latinLnBrk="0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382" indent="-406382" algn="l" defTabSz="1625529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147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6" kern="1200">
          <a:solidFill>
            <a:schemeClr val="tx1"/>
          </a:solidFill>
          <a:latin typeface="+mn-lt"/>
          <a:ea typeface="+mn-ea"/>
          <a:cs typeface="+mn-cs"/>
        </a:defRPr>
      </a:lvl2pPr>
      <a:lvl3pPr marL="2031911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5" kern="1200">
          <a:solidFill>
            <a:schemeClr val="tx1"/>
          </a:solidFill>
          <a:latin typeface="+mn-lt"/>
          <a:ea typeface="+mn-ea"/>
          <a:cs typeface="+mn-cs"/>
        </a:defRPr>
      </a:lvl3pPr>
      <a:lvl4pPr marL="2844676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40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204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2969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5733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498" indent="-406382" algn="l" defTabSz="1625529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64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29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293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058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822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587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351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116" algn="l" defTabSz="1625529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14EBC35-4728-97BC-B8D1-C83EFA7B9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3002" y="2070972"/>
            <a:ext cx="8293157" cy="51648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A1F7BE-5C75-BD32-4F7A-700A8202A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35" y="5816174"/>
            <a:ext cx="10948674" cy="6849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58CEF5-CEEE-A672-4C8C-272D6B5EA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4428" y="6096001"/>
            <a:ext cx="10608149" cy="65691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BF8F4A-CEAF-D713-6CD1-B77CFF6C1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775" y="-134933"/>
            <a:ext cx="10065356" cy="623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74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FD3E6BB-CB96-003E-E185-39380C8AD3B7}"/>
              </a:ext>
            </a:extLst>
          </p:cNvPr>
          <p:cNvGrpSpPr/>
          <p:nvPr/>
        </p:nvGrpSpPr>
        <p:grpSpPr>
          <a:xfrm>
            <a:off x="291191" y="4084279"/>
            <a:ext cx="21057813" cy="6355360"/>
            <a:chOff x="163943" y="2297407"/>
            <a:chExt cx="11845020" cy="357489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F0575EA-4AED-4925-62F1-4AB4580371CB}"/>
                </a:ext>
              </a:extLst>
            </p:cNvPr>
            <p:cNvGrpSpPr/>
            <p:nvPr/>
          </p:nvGrpSpPr>
          <p:grpSpPr>
            <a:xfrm>
              <a:off x="163943" y="2297407"/>
              <a:ext cx="11845020" cy="3321573"/>
              <a:chOff x="163943" y="1946679"/>
              <a:chExt cx="11845020" cy="3321573"/>
            </a:xfrm>
          </p:grpSpPr>
          <p:pic>
            <p:nvPicPr>
              <p:cNvPr id="5" name="Picture 4" descr="Graphical user interface&#10;&#10;Description automatically generated with medium confidence">
                <a:extLst>
                  <a:ext uri="{FF2B5EF4-FFF2-40B4-BE49-F238E27FC236}">
                    <a16:creationId xmlns:a16="http://schemas.microsoft.com/office/drawing/2014/main" id="{466FD4CE-BE81-6CF2-F006-C43BDA8578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3943" y="1946679"/>
                <a:ext cx="4297680" cy="3321573"/>
              </a:xfrm>
              <a:prstGeom prst="rect">
                <a:avLst/>
              </a:prstGeom>
            </p:spPr>
          </p:pic>
          <p:pic>
            <p:nvPicPr>
              <p:cNvPr id="7" name="Picture 6" descr="A picture containing text, white&#10;&#10;Description automatically generated">
                <a:extLst>
                  <a:ext uri="{FF2B5EF4-FFF2-40B4-BE49-F238E27FC236}">
                    <a16:creationId xmlns:a16="http://schemas.microsoft.com/office/drawing/2014/main" id="{55E92559-61F4-7368-4BEA-348643CDD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8268" y="1997608"/>
                <a:ext cx="4297680" cy="3181127"/>
              </a:xfrm>
              <a:prstGeom prst="rect">
                <a:avLst/>
              </a:prstGeom>
            </p:spPr>
          </p:pic>
          <p:pic>
            <p:nvPicPr>
              <p:cNvPr id="9" name="Picture 8" descr="Calendar&#10;&#10;Description automatically generated">
                <a:extLst>
                  <a:ext uri="{FF2B5EF4-FFF2-40B4-BE49-F238E27FC236}">
                    <a16:creationId xmlns:a16="http://schemas.microsoft.com/office/drawing/2014/main" id="{378DD843-8FE7-247E-47D5-2D48026293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11283" y="2020079"/>
                <a:ext cx="4297680" cy="3209216"/>
              </a:xfrm>
              <a:prstGeom prst="rect">
                <a:avLst/>
              </a:prstGeom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536F19-24C8-F9EA-441B-057A466E7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8306" y="5262697"/>
              <a:ext cx="1625600" cy="609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46E4D8-E177-637E-6EA1-27CE4F17F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69631" y="5262697"/>
              <a:ext cx="1498600" cy="508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B2AB7B-335D-6CD5-96BF-6D10450CD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58473" y="5274875"/>
              <a:ext cx="10033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2586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0F950A-B2FD-0AAD-B4CE-3EE9F4668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483428"/>
              </p:ext>
            </p:extLst>
          </p:nvPr>
        </p:nvGraphicFramePr>
        <p:xfrm>
          <a:off x="5355309" y="2889262"/>
          <a:ext cx="13594917" cy="24564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863584">
                  <a:extLst>
                    <a:ext uri="{9D8B030D-6E8A-4147-A177-3AD203B41FA5}">
                      <a16:colId xmlns:a16="http://schemas.microsoft.com/office/drawing/2014/main" val="3601235480"/>
                    </a:ext>
                  </a:extLst>
                </a:gridCol>
                <a:gridCol w="3273468">
                  <a:extLst>
                    <a:ext uri="{9D8B030D-6E8A-4147-A177-3AD203B41FA5}">
                      <a16:colId xmlns:a16="http://schemas.microsoft.com/office/drawing/2014/main" val="1272586116"/>
                    </a:ext>
                  </a:extLst>
                </a:gridCol>
                <a:gridCol w="3295737">
                  <a:extLst>
                    <a:ext uri="{9D8B030D-6E8A-4147-A177-3AD203B41FA5}">
                      <a16:colId xmlns:a16="http://schemas.microsoft.com/office/drawing/2014/main" val="1889522984"/>
                    </a:ext>
                  </a:extLst>
                </a:gridCol>
                <a:gridCol w="3162128">
                  <a:extLst>
                    <a:ext uri="{9D8B030D-6E8A-4147-A177-3AD203B41FA5}">
                      <a16:colId xmlns:a16="http://schemas.microsoft.com/office/drawing/2014/main" val="98306402"/>
                    </a:ext>
                  </a:extLst>
                </a:gridCol>
              </a:tblGrid>
              <a:tr h="2763520">
                <a:tc>
                  <a:txBody>
                    <a:bodyPr/>
                    <a:lstStyle/>
                    <a:p>
                      <a:pPr algn="ctr"/>
                      <a:endParaRPr lang="en-US" sz="5700" dirty="0"/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Experiment 1</a:t>
                      </a:r>
                    </a:p>
                    <a:p>
                      <a:pPr algn="ctr"/>
                      <a:r>
                        <a:rPr lang="en-US" sz="5700" dirty="0"/>
                        <a:t>(control)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Experiment 2</a:t>
                      </a:r>
                    </a:p>
                    <a:p>
                      <a:pPr algn="ctr"/>
                      <a:r>
                        <a:rPr lang="en-US" sz="5700" dirty="0"/>
                        <a:t>(depth)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Experiment 3 (width)</a:t>
                      </a:r>
                    </a:p>
                  </a:txBody>
                  <a:tcPr marL="162560" marR="162560" marT="81280" marB="81280"/>
                </a:tc>
                <a:extLst>
                  <a:ext uri="{0D108BD9-81ED-4DB2-BD59-A6C34878D82A}">
                    <a16:rowId xmlns:a16="http://schemas.microsoft.com/office/drawing/2014/main" val="3475140015"/>
                  </a:ext>
                </a:extLst>
              </a:tr>
              <a:tr h="1029547"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# layers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3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4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3</a:t>
                      </a:r>
                    </a:p>
                  </a:txBody>
                  <a:tcPr marL="162560" marR="162560" marT="81280" marB="81280"/>
                </a:tc>
                <a:extLst>
                  <a:ext uri="{0D108BD9-81ED-4DB2-BD59-A6C34878D82A}">
                    <a16:rowId xmlns:a16="http://schemas.microsoft.com/office/drawing/2014/main" val="2612650781"/>
                  </a:ext>
                </a:extLst>
              </a:tr>
              <a:tr h="1896533"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# neurons in layer 1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64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64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700" dirty="0"/>
                        <a:t>512</a:t>
                      </a:r>
                    </a:p>
                  </a:txBody>
                  <a:tcPr marL="162560" marR="162560" marT="81280" marB="81280"/>
                </a:tc>
                <a:extLst>
                  <a:ext uri="{0D108BD9-81ED-4DB2-BD59-A6C34878D82A}">
                    <a16:rowId xmlns:a16="http://schemas.microsoft.com/office/drawing/2014/main" val="1869954532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CE3279-7793-58AF-540A-26D944467C4C}"/>
              </a:ext>
            </a:extLst>
          </p:cNvPr>
          <p:cNvCxnSpPr>
            <a:cxnSpLocks/>
          </p:cNvCxnSpPr>
          <p:nvPr/>
        </p:nvCxnSpPr>
        <p:spPr>
          <a:xfrm>
            <a:off x="11334400" y="8907397"/>
            <a:ext cx="1952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615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E0BE8AC-6A90-F20C-F48C-123D3B0FF924}"/>
              </a:ext>
            </a:extLst>
          </p:cNvPr>
          <p:cNvGrpSpPr/>
          <p:nvPr/>
        </p:nvGrpSpPr>
        <p:grpSpPr>
          <a:xfrm>
            <a:off x="5887898" y="1781481"/>
            <a:ext cx="10447083" cy="8573371"/>
            <a:chOff x="3312091" y="1002082"/>
            <a:chExt cx="5876484" cy="48225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CAA658B-F769-B28B-1B6B-7A54A5BFC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2091" y="1002082"/>
              <a:ext cx="5876484" cy="40590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C54CB8-62E1-C75A-DFA4-19CEB5BD7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6175" y="5051932"/>
              <a:ext cx="2099649" cy="772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6795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C0F6423-379F-B777-D6CE-CE9DF2392078}"/>
              </a:ext>
            </a:extLst>
          </p:cNvPr>
          <p:cNvGrpSpPr/>
          <p:nvPr/>
        </p:nvGrpSpPr>
        <p:grpSpPr>
          <a:xfrm>
            <a:off x="-264" y="2837296"/>
            <a:ext cx="21035995" cy="6248251"/>
            <a:chOff x="0" y="1595978"/>
            <a:chExt cx="11832747" cy="351464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ED3CE85-3AFD-3904-A809-B759B34C3E1D}"/>
                </a:ext>
              </a:extLst>
            </p:cNvPr>
            <p:cNvGrpSpPr/>
            <p:nvPr/>
          </p:nvGrpSpPr>
          <p:grpSpPr>
            <a:xfrm>
              <a:off x="0" y="1595978"/>
              <a:ext cx="10029347" cy="3514641"/>
              <a:chOff x="0" y="1595978"/>
              <a:chExt cx="10709754" cy="3503085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BBBBD35-6785-5309-2852-990A25575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1595978"/>
                <a:ext cx="5481181" cy="3398015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9344E53-C952-2D5E-1AE4-419A5B4C2A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79302" y="1595978"/>
                <a:ext cx="5130452" cy="3503085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377AFE6-EAF5-E93F-887C-FECA8D596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29347" y="2713999"/>
              <a:ext cx="1803400" cy="1206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13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0DED7E1-B570-A699-5372-E8B977FFCB21}"/>
              </a:ext>
            </a:extLst>
          </p:cNvPr>
          <p:cNvGrpSpPr/>
          <p:nvPr/>
        </p:nvGrpSpPr>
        <p:grpSpPr>
          <a:xfrm>
            <a:off x="3928269" y="1783052"/>
            <a:ext cx="17046222" cy="8625899"/>
            <a:chOff x="2209800" y="1002966"/>
            <a:chExt cx="9588500" cy="48520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E6195B7-17ED-9588-3735-44F399B64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002966"/>
              <a:ext cx="7772400" cy="485206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FF9D5A-85EE-858B-741E-48BE46A98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2200" y="2857500"/>
              <a:ext cx="1816100" cy="1143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898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16C09-483D-F127-B6E1-BA45F4304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232D4F-B3DA-02B2-A6BE-27B78DADC735}"/>
              </a:ext>
            </a:extLst>
          </p:cNvPr>
          <p:cNvSpPr txBox="1">
            <a:spLocks/>
          </p:cNvSpPr>
          <p:nvPr/>
        </p:nvSpPr>
        <p:spPr>
          <a:xfrm>
            <a:off x="1489869" y="3005668"/>
            <a:ext cx="18177764" cy="8537221"/>
          </a:xfrm>
          <a:prstGeom prst="rect">
            <a:avLst/>
          </a:prstGeom>
        </p:spPr>
        <p:txBody>
          <a:bodyPr vert="horz" lIns="162560" tIns="81280" rIns="162560" bIns="812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78" dirty="0"/>
              <a:t>Accepts 2d input</a:t>
            </a:r>
          </a:p>
          <a:p>
            <a:r>
              <a:rPr lang="en-US" sz="4978" dirty="0"/>
              <a:t>Goal is to locate features (really just combinations of pixels)</a:t>
            </a:r>
          </a:p>
          <a:p>
            <a:r>
              <a:rPr lang="en-US" sz="4978" dirty="0"/>
              <a:t>Window == kernel</a:t>
            </a:r>
          </a:p>
          <a:p>
            <a:endParaRPr lang="en-US" sz="4978" dirty="0"/>
          </a:p>
          <a:p>
            <a:r>
              <a:rPr lang="en-US" sz="4978" dirty="0"/>
              <a:t>First layer: Edges, curves, corners</a:t>
            </a:r>
          </a:p>
          <a:p>
            <a:r>
              <a:rPr lang="en-US" sz="4978" dirty="0"/>
              <a:t>Second layer:  more complex things, circles, squares</a:t>
            </a:r>
          </a:p>
          <a:p>
            <a:r>
              <a:rPr lang="en-US" sz="4978" dirty="0"/>
              <a:t>Third layer: finds combinations of circles, squares, </a:t>
            </a:r>
            <a:r>
              <a:rPr lang="en-US" sz="4978" dirty="0" err="1"/>
              <a:t>etc</a:t>
            </a:r>
            <a:endParaRPr lang="en-US" sz="4978" dirty="0"/>
          </a:p>
          <a:p>
            <a:endParaRPr lang="en-US" sz="4978" dirty="0"/>
          </a:p>
          <a:p>
            <a:r>
              <a:rPr lang="en-US" sz="4978" dirty="0"/>
              <a:t>Reduce image to basic building blocks and find patterns within those building blocks</a:t>
            </a:r>
          </a:p>
          <a:p>
            <a:endParaRPr lang="en-US" sz="4978" dirty="0"/>
          </a:p>
        </p:txBody>
      </p:sp>
    </p:spTree>
    <p:extLst>
      <p:ext uri="{BB962C8B-B14F-4D97-AF65-F5344CB8AC3E}">
        <p14:creationId xmlns:p14="http://schemas.microsoft.com/office/powerpoint/2010/main" val="3120109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99B42D-42B7-12D9-A088-BE09060A0C74}"/>
              </a:ext>
            </a:extLst>
          </p:cNvPr>
          <p:cNvSpPr/>
          <p:nvPr/>
        </p:nvSpPr>
        <p:spPr>
          <a:xfrm>
            <a:off x="-4121863" y="3240539"/>
            <a:ext cx="2308692" cy="209887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Input image</a:t>
            </a:r>
          </a:p>
          <a:p>
            <a:pPr algn="ctr"/>
            <a:r>
              <a:rPr lang="en-US" sz="3200" dirty="0" err="1">
                <a:solidFill>
                  <a:schemeClr val="tx1"/>
                </a:solidFill>
              </a:rPr>
              <a:t>NxN</a:t>
            </a:r>
            <a:r>
              <a:rPr lang="en-US" sz="3200" dirty="0">
                <a:solidFill>
                  <a:schemeClr val="tx1"/>
                </a:solidFill>
              </a:rPr>
              <a:t> pixels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BD9E9F-2942-03F9-99D3-9FCFA5DAEB5B}"/>
              </a:ext>
            </a:extLst>
          </p:cNvPr>
          <p:cNvSpPr/>
          <p:nvPr/>
        </p:nvSpPr>
        <p:spPr>
          <a:xfrm>
            <a:off x="6460613" y="3472770"/>
            <a:ext cx="2308692" cy="1625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4E259-D1B8-25A9-33D2-62DFDE5870A2}"/>
              </a:ext>
            </a:extLst>
          </p:cNvPr>
          <p:cNvSpPr/>
          <p:nvPr/>
        </p:nvSpPr>
        <p:spPr>
          <a:xfrm>
            <a:off x="9218700" y="3478280"/>
            <a:ext cx="2308692" cy="16237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pooling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8D01E0-D0A8-5CA2-3CAF-6314A36EC8F4}"/>
              </a:ext>
            </a:extLst>
          </p:cNvPr>
          <p:cNvSpPr/>
          <p:nvPr/>
        </p:nvSpPr>
        <p:spPr>
          <a:xfrm>
            <a:off x="7074145" y="9956853"/>
            <a:ext cx="1625600" cy="1625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Create feature maps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755C43-2D8D-3B96-FA95-2660AD6764C0}"/>
              </a:ext>
            </a:extLst>
          </p:cNvPr>
          <p:cNvSpPr/>
          <p:nvPr/>
        </p:nvSpPr>
        <p:spPr>
          <a:xfrm>
            <a:off x="9508985" y="9956853"/>
            <a:ext cx="1625600" cy="1625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Usually max pooling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E4DB84-2751-8BDB-A9B1-20DA11EAD53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-1813172" y="4285572"/>
            <a:ext cx="865716" cy="440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5909AD-62DE-86DF-31B3-63CC02A5583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769304" y="4285571"/>
            <a:ext cx="449396" cy="459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509E169-BD60-5C50-12C7-438A2775128A}"/>
              </a:ext>
            </a:extLst>
          </p:cNvPr>
          <p:cNvSpPr/>
          <p:nvPr/>
        </p:nvSpPr>
        <p:spPr>
          <a:xfrm>
            <a:off x="12458638" y="3211510"/>
            <a:ext cx="2249772" cy="2155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Fully connected layer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90652B-339E-4D85-33AD-5A79581C2786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 flipV="1">
            <a:off x="11527391" y="4289245"/>
            <a:ext cx="931246" cy="91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5404758-973A-EB1A-E5B4-A6A35689BD8A}"/>
              </a:ext>
            </a:extLst>
          </p:cNvPr>
          <p:cNvSpPr txBox="1"/>
          <p:nvPr/>
        </p:nvSpPr>
        <p:spPr>
          <a:xfrm>
            <a:off x="7158367" y="8042095"/>
            <a:ext cx="35316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This makes up a single hidden layer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982455-8AE6-6E59-387E-2830CFCDDBB7}"/>
              </a:ext>
            </a:extLst>
          </p:cNvPr>
          <p:cNvSpPr/>
          <p:nvPr/>
        </p:nvSpPr>
        <p:spPr>
          <a:xfrm>
            <a:off x="23070868" y="3505472"/>
            <a:ext cx="1625600" cy="1625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output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903A7A-FE8B-CB0A-5825-EBF0B60E74A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1956264" y="4318272"/>
            <a:ext cx="1114604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8E6FAA0-D652-7F69-597F-B429DD988780}"/>
              </a:ext>
            </a:extLst>
          </p:cNvPr>
          <p:cNvSpPr txBox="1"/>
          <p:nvPr/>
        </p:nvSpPr>
        <p:spPr>
          <a:xfrm>
            <a:off x="14159561" y="9960545"/>
            <a:ext cx="353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Typically an MLP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6038CD7-F151-D9F9-189B-3B77EB40A64A}"/>
              </a:ext>
            </a:extLst>
          </p:cNvPr>
          <p:cNvSpPr/>
          <p:nvPr/>
        </p:nvSpPr>
        <p:spPr>
          <a:xfrm>
            <a:off x="6037680" y="2569559"/>
            <a:ext cx="5752428" cy="3285399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DC6BE-4971-0B99-403A-AB5106F4E974}"/>
              </a:ext>
            </a:extLst>
          </p:cNvPr>
          <p:cNvSpPr txBox="1"/>
          <p:nvPr/>
        </p:nvSpPr>
        <p:spPr>
          <a:xfrm>
            <a:off x="7734740" y="5980765"/>
            <a:ext cx="2371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Hidden Layer</a:t>
            </a:r>
          </a:p>
        </p:txBody>
      </p:sp>
    </p:spTree>
    <p:extLst>
      <p:ext uri="{BB962C8B-B14F-4D97-AF65-F5344CB8AC3E}">
        <p14:creationId xmlns:p14="http://schemas.microsoft.com/office/powerpoint/2010/main" val="752607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A89BD64-A9B1-6DC0-5FEC-CB608EB4B78D}"/>
              </a:ext>
            </a:extLst>
          </p:cNvPr>
          <p:cNvGrpSpPr/>
          <p:nvPr/>
        </p:nvGrpSpPr>
        <p:grpSpPr>
          <a:xfrm>
            <a:off x="2380084" y="1441754"/>
            <a:ext cx="9070396" cy="8563764"/>
            <a:chOff x="5910943" y="359947"/>
            <a:chExt cx="5102098" cy="481711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C7B478-0A44-023D-C571-9B3B18121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0943" y="418090"/>
              <a:ext cx="5102098" cy="4758974"/>
            </a:xfrm>
            <a:prstGeom prst="rect">
              <a:avLst/>
            </a:prstGeom>
          </p:spPr>
        </p:pic>
        <p:pic>
          <p:nvPicPr>
            <p:cNvPr id="13" name="Graphic 12" descr="Kitten outline">
              <a:extLst>
                <a:ext uri="{FF2B5EF4-FFF2-40B4-BE49-F238E27FC236}">
                  <a16:creationId xmlns:a16="http://schemas.microsoft.com/office/drawing/2014/main" id="{5359F5A1-B3C4-7D9B-AE17-EA7ED4D66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10943" y="359947"/>
              <a:ext cx="4749477" cy="474947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0C635AE-AE6A-890A-E89E-53547BA6211D}"/>
                </a:ext>
              </a:extLst>
            </p:cNvPr>
            <p:cNvSpPr/>
            <p:nvPr/>
          </p:nvSpPr>
          <p:spPr>
            <a:xfrm>
              <a:off x="6096000" y="587828"/>
              <a:ext cx="2754086" cy="3118757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40347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072CE7-4BCE-A0E5-E611-3A5DF1804349}"/>
                </a:ext>
              </a:extLst>
            </p:cNvPr>
            <p:cNvSpPr/>
            <p:nvPr/>
          </p:nvSpPr>
          <p:spPr>
            <a:xfrm>
              <a:off x="7906334" y="587828"/>
              <a:ext cx="2754086" cy="311875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40347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CF241F-D2AE-44E4-6A51-19B05E983E07}"/>
                </a:ext>
              </a:extLst>
            </p:cNvPr>
            <p:cNvSpPr/>
            <p:nvPr/>
          </p:nvSpPr>
          <p:spPr>
            <a:xfrm>
              <a:off x="6096000" y="1680936"/>
              <a:ext cx="2754086" cy="3118757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40347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DCA96D9-3620-A47A-3D6A-FAF2F4852E8A}"/>
                </a:ext>
              </a:extLst>
            </p:cNvPr>
            <p:cNvSpPr/>
            <p:nvPr/>
          </p:nvSpPr>
          <p:spPr>
            <a:xfrm>
              <a:off x="7913429" y="1674842"/>
              <a:ext cx="2754086" cy="3118757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40347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31D04B-377E-5048-F57F-212B583B6DF2}"/>
              </a:ext>
            </a:extLst>
          </p:cNvPr>
          <p:cNvGrpSpPr/>
          <p:nvPr/>
        </p:nvGrpSpPr>
        <p:grpSpPr>
          <a:xfrm>
            <a:off x="13488358" y="3280230"/>
            <a:ext cx="4915493" cy="4957148"/>
            <a:chOff x="1709062" y="1230086"/>
            <a:chExt cx="2859151" cy="289560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7908698-F195-01AC-F866-438E0E8A8612}"/>
                </a:ext>
              </a:extLst>
            </p:cNvPr>
            <p:cNvSpPr/>
            <p:nvPr/>
          </p:nvSpPr>
          <p:spPr>
            <a:xfrm>
              <a:off x="1709062" y="1230087"/>
              <a:ext cx="1426028" cy="144780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40347"/>
              </a:schemeClr>
            </a:solidFill>
            <a:ln w="285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F708FD2-E7A1-618A-2268-8576C72E33A0}"/>
                </a:ext>
              </a:extLst>
            </p:cNvPr>
            <p:cNvSpPr/>
            <p:nvPr/>
          </p:nvSpPr>
          <p:spPr>
            <a:xfrm>
              <a:off x="3132952" y="2677887"/>
              <a:ext cx="1426028" cy="1447801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40347"/>
              </a:schemeClr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297ED6-568E-4FFF-B4D6-FA3C4CB0B7C5}"/>
                </a:ext>
              </a:extLst>
            </p:cNvPr>
            <p:cNvSpPr/>
            <p:nvPr/>
          </p:nvSpPr>
          <p:spPr>
            <a:xfrm>
              <a:off x="1714749" y="2677888"/>
              <a:ext cx="1426028" cy="1447801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40347"/>
              </a:schemeClr>
            </a:solidFill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3C558A-45EE-114E-2FD8-AFBC31A238C6}"/>
                </a:ext>
              </a:extLst>
            </p:cNvPr>
            <p:cNvSpPr/>
            <p:nvPr/>
          </p:nvSpPr>
          <p:spPr>
            <a:xfrm>
              <a:off x="3142185" y="1230086"/>
              <a:ext cx="1426028" cy="1447801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40347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0BE8113C-D60B-4290-16D5-10F672A9050D}"/>
              </a:ext>
            </a:extLst>
          </p:cNvPr>
          <p:cNvCxnSpPr>
            <a:cxnSpLocks/>
            <a:stCxn id="16" idx="0"/>
            <a:endCxn id="20" idx="0"/>
          </p:cNvCxnSpPr>
          <p:nvPr/>
        </p:nvCxnSpPr>
        <p:spPr>
          <a:xfrm rot="16200000" flipH="1">
            <a:off x="9218987" y="-2214961"/>
            <a:ext cx="1433356" cy="9557029"/>
          </a:xfrm>
          <a:prstGeom prst="curvedConnector3">
            <a:avLst>
              <a:gd name="adj1" fmla="val -28353"/>
            </a:avLst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E07B9D09-7B97-A5D1-C2A2-509DEB16FA92}"/>
              </a:ext>
            </a:extLst>
          </p:cNvPr>
          <p:cNvCxnSpPr>
            <a:cxnSpLocks/>
            <a:stCxn id="17" idx="0"/>
            <a:endCxn id="23" idx="0"/>
          </p:cNvCxnSpPr>
          <p:nvPr/>
        </p:nvCxnSpPr>
        <p:spPr>
          <a:xfrm rot="16200000" flipH="1">
            <a:off x="12060097" y="-1837700"/>
            <a:ext cx="1433355" cy="8802503"/>
          </a:xfrm>
          <a:prstGeom prst="curvedConnector3">
            <a:avLst>
              <a:gd name="adj1" fmla="val -28353"/>
            </a:avLst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C57DC923-F37E-0A2A-2D91-36114D45D8F6}"/>
              </a:ext>
            </a:extLst>
          </p:cNvPr>
          <p:cNvCxnSpPr>
            <a:cxnSpLocks/>
            <a:stCxn id="18" idx="2"/>
            <a:endCxn id="22" idx="2"/>
          </p:cNvCxnSpPr>
          <p:nvPr/>
        </p:nvCxnSpPr>
        <p:spPr>
          <a:xfrm rot="5400000" flipH="1" flipV="1">
            <a:off x="9391926" y="4002605"/>
            <a:ext cx="1097257" cy="9566807"/>
          </a:xfrm>
          <a:prstGeom prst="curvedConnector3">
            <a:avLst>
              <a:gd name="adj1" fmla="val -37038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2380B702-52D8-7FDA-E2D1-1CAD9AE8CBAA}"/>
              </a:ext>
            </a:extLst>
          </p:cNvPr>
          <p:cNvCxnSpPr>
            <a:cxnSpLocks/>
            <a:stCxn id="19" idx="2"/>
            <a:endCxn id="21" idx="2"/>
          </p:cNvCxnSpPr>
          <p:nvPr/>
        </p:nvCxnSpPr>
        <p:spPr>
          <a:xfrm rot="5400000" flipH="1" flipV="1">
            <a:off x="12231933" y="4393582"/>
            <a:ext cx="1086423" cy="8774016"/>
          </a:xfrm>
          <a:prstGeom prst="curvedConnector3">
            <a:avLst>
              <a:gd name="adj1" fmla="val -37407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1">
            <a:extLst>
              <a:ext uri="{FF2B5EF4-FFF2-40B4-BE49-F238E27FC236}">
                <a16:creationId xmlns:a16="http://schemas.microsoft.com/office/drawing/2014/main" id="{7AF09EF7-5C47-BB26-339C-A1F69599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012" y="10770542"/>
            <a:ext cx="18694400" cy="2356556"/>
          </a:xfrm>
        </p:spPr>
        <p:txBody>
          <a:bodyPr>
            <a:normAutofit/>
          </a:bodyPr>
          <a:lstStyle/>
          <a:p>
            <a:r>
              <a:rPr lang="en-US" sz="4978" dirty="0"/>
              <a:t>This is the convolution operation with 3x3 kernels (windows)</a:t>
            </a:r>
            <a:br>
              <a:rPr lang="en-US" sz="4978" dirty="0"/>
            </a:br>
            <a:r>
              <a:rPr lang="en-US" sz="4978" dirty="0"/>
              <a:t>basically condenses the image.</a:t>
            </a:r>
            <a:br>
              <a:rPr lang="en-US" sz="4978" dirty="0"/>
            </a:br>
            <a:r>
              <a:rPr lang="en-US" sz="4978" dirty="0"/>
              <a:t>Finds features</a:t>
            </a:r>
          </a:p>
        </p:txBody>
      </p:sp>
    </p:spTree>
    <p:extLst>
      <p:ext uri="{BB962C8B-B14F-4D97-AF65-F5344CB8AC3E}">
        <p14:creationId xmlns:p14="http://schemas.microsoft.com/office/powerpoint/2010/main" val="78718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FC7B478-0A44-023D-C571-9B3B18121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553" y="1503229"/>
            <a:ext cx="9070396" cy="8460398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7AF09EF7-5C47-BB26-339C-A1F695992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86" y="-716916"/>
            <a:ext cx="18177764" cy="1349575"/>
          </a:xfrm>
        </p:spPr>
        <p:txBody>
          <a:bodyPr>
            <a:normAutofit fontScale="90000"/>
          </a:bodyPr>
          <a:lstStyle/>
          <a:p>
            <a:r>
              <a:rPr lang="en-US" sz="4978" dirty="0"/>
              <a:t>Convolution gives us a feature map. Now how do we do pooling? Think of the scalar values as features.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9646C0-FCA9-2491-6775-4C610AAA6529}"/>
              </a:ext>
            </a:extLst>
          </p:cNvPr>
          <p:cNvSpPr/>
          <p:nvPr/>
        </p:nvSpPr>
        <p:spPr>
          <a:xfrm>
            <a:off x="2799383" y="3630719"/>
            <a:ext cx="4834868" cy="5600364"/>
          </a:xfrm>
          <a:prstGeom prst="rect">
            <a:avLst/>
          </a:prstGeom>
          <a:solidFill>
            <a:schemeClr val="accent1">
              <a:lumMod val="40000"/>
              <a:lumOff val="60000"/>
              <a:alpha val="40347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D0D62B8-B784-EFA8-3805-4D6A506F8D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10072"/>
              </p:ext>
            </p:extLst>
          </p:nvPr>
        </p:nvGraphicFramePr>
        <p:xfrm>
          <a:off x="2755669" y="1503228"/>
          <a:ext cx="8037689" cy="7574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7538">
                  <a:extLst>
                    <a:ext uri="{9D8B030D-6E8A-4147-A177-3AD203B41FA5}">
                      <a16:colId xmlns:a16="http://schemas.microsoft.com/office/drawing/2014/main" val="2996641173"/>
                    </a:ext>
                  </a:extLst>
                </a:gridCol>
                <a:gridCol w="1607538">
                  <a:extLst>
                    <a:ext uri="{9D8B030D-6E8A-4147-A177-3AD203B41FA5}">
                      <a16:colId xmlns:a16="http://schemas.microsoft.com/office/drawing/2014/main" val="4285239731"/>
                    </a:ext>
                  </a:extLst>
                </a:gridCol>
                <a:gridCol w="1607538">
                  <a:extLst>
                    <a:ext uri="{9D8B030D-6E8A-4147-A177-3AD203B41FA5}">
                      <a16:colId xmlns:a16="http://schemas.microsoft.com/office/drawing/2014/main" val="2547700332"/>
                    </a:ext>
                  </a:extLst>
                </a:gridCol>
                <a:gridCol w="1607538">
                  <a:extLst>
                    <a:ext uri="{9D8B030D-6E8A-4147-A177-3AD203B41FA5}">
                      <a16:colId xmlns:a16="http://schemas.microsoft.com/office/drawing/2014/main" val="3179608759"/>
                    </a:ext>
                  </a:extLst>
                </a:gridCol>
                <a:gridCol w="1607538">
                  <a:extLst>
                    <a:ext uri="{9D8B030D-6E8A-4147-A177-3AD203B41FA5}">
                      <a16:colId xmlns:a16="http://schemas.microsoft.com/office/drawing/2014/main" val="3447640695"/>
                    </a:ext>
                  </a:extLst>
                </a:gridCol>
              </a:tblGrid>
              <a:tr h="1893577">
                <a:tc>
                  <a:txBody>
                    <a:bodyPr/>
                    <a:lstStyle/>
                    <a:p>
                      <a:pPr lvl="0" algn="ctr"/>
                      <a:r>
                        <a:rPr lang="en-US" sz="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62560" marR="162560" marT="81280" marB="81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162560" marR="162560" marT="81280" marB="81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162560" marR="162560" marT="81280" marB="81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62560" marR="162560" marT="81280" marB="81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62560" marR="162560" marT="81280" marB="81280" anchor="ctr"/>
                </a:tc>
                <a:extLst>
                  <a:ext uri="{0D108BD9-81ED-4DB2-BD59-A6C34878D82A}">
                    <a16:rowId xmlns:a16="http://schemas.microsoft.com/office/drawing/2014/main" val="2743163305"/>
                  </a:ext>
                </a:extLst>
              </a:tr>
              <a:tr h="1893577"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162560" marR="162560" marT="81280" marB="81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62560" marR="162560" marT="81280" marB="81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62560" marR="162560" marT="81280" marB="81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62560" marR="162560" marT="81280" marB="81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162560" marR="162560" marT="81280" marB="81280" anchor="ctr"/>
                </a:tc>
                <a:extLst>
                  <a:ext uri="{0D108BD9-81ED-4DB2-BD59-A6C34878D82A}">
                    <a16:rowId xmlns:a16="http://schemas.microsoft.com/office/drawing/2014/main" val="225566917"/>
                  </a:ext>
                </a:extLst>
              </a:tr>
              <a:tr h="1893577"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62560" marR="162560" marT="81280" marB="81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162560" marR="162560" marT="81280" marB="81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162560" marR="162560" marT="81280" marB="81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62560" marR="162560" marT="81280" marB="81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162560" marR="162560" marT="81280" marB="81280" anchor="ctr"/>
                </a:tc>
                <a:extLst>
                  <a:ext uri="{0D108BD9-81ED-4DB2-BD59-A6C34878D82A}">
                    <a16:rowId xmlns:a16="http://schemas.microsoft.com/office/drawing/2014/main" val="312735712"/>
                  </a:ext>
                </a:extLst>
              </a:tr>
              <a:tr h="1893577"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marL="162560" marR="162560" marT="81280" marB="81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162560" marR="162560" marT="81280" marB="81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162560" marR="162560" marT="81280" marB="81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62560" marR="162560" marT="81280" marB="812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162560" marR="162560" marT="81280" marB="81280" anchor="ctr"/>
                </a:tc>
                <a:extLst>
                  <a:ext uri="{0D108BD9-81ED-4DB2-BD59-A6C34878D82A}">
                    <a16:rowId xmlns:a16="http://schemas.microsoft.com/office/drawing/2014/main" val="550002018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22C53688-0EA4-EB8C-F057-D24552F19E42}"/>
              </a:ext>
            </a:extLst>
          </p:cNvPr>
          <p:cNvSpPr/>
          <p:nvPr/>
        </p:nvSpPr>
        <p:spPr>
          <a:xfrm>
            <a:off x="13468805" y="5758804"/>
            <a:ext cx="2451650" cy="2478574"/>
          </a:xfrm>
          <a:prstGeom prst="rect">
            <a:avLst/>
          </a:prstGeom>
          <a:solidFill>
            <a:schemeClr val="accent1">
              <a:lumMod val="40000"/>
              <a:lumOff val="60000"/>
              <a:alpha val="40347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8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CE52B2-5073-E59D-91B1-BC075FD4C497}"/>
              </a:ext>
            </a:extLst>
          </p:cNvPr>
          <p:cNvSpPr/>
          <p:nvPr/>
        </p:nvSpPr>
        <p:spPr>
          <a:xfrm>
            <a:off x="13488356" y="3280231"/>
            <a:ext cx="2451648" cy="2478574"/>
          </a:xfrm>
          <a:prstGeom prst="rect">
            <a:avLst/>
          </a:prstGeom>
          <a:solidFill>
            <a:schemeClr val="accent6">
              <a:lumMod val="60000"/>
              <a:lumOff val="40000"/>
              <a:alpha val="40347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8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5FA65E-DCE9-204A-F275-08B5D95E6AEB}"/>
              </a:ext>
            </a:extLst>
          </p:cNvPr>
          <p:cNvSpPr/>
          <p:nvPr/>
        </p:nvSpPr>
        <p:spPr>
          <a:xfrm>
            <a:off x="23344397" y="5758804"/>
            <a:ext cx="2451648" cy="2478574"/>
          </a:xfrm>
          <a:prstGeom prst="rect">
            <a:avLst/>
          </a:prstGeom>
          <a:solidFill>
            <a:schemeClr val="accent4">
              <a:lumMod val="20000"/>
              <a:lumOff val="80000"/>
              <a:alpha val="40347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89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D5BFB1-8646-9207-90EC-5A1F98C4907D}"/>
              </a:ext>
            </a:extLst>
          </p:cNvPr>
          <p:cNvSpPr/>
          <p:nvPr/>
        </p:nvSpPr>
        <p:spPr>
          <a:xfrm>
            <a:off x="23360270" y="3280229"/>
            <a:ext cx="2451648" cy="2478574"/>
          </a:xfrm>
          <a:prstGeom prst="rect">
            <a:avLst/>
          </a:prstGeom>
          <a:solidFill>
            <a:schemeClr val="accent2">
              <a:lumMod val="40000"/>
              <a:lumOff val="60000"/>
              <a:alpha val="40347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689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8249B2-4790-CA88-E286-74A9FFD94600}"/>
              </a:ext>
            </a:extLst>
          </p:cNvPr>
          <p:cNvSpPr/>
          <p:nvPr/>
        </p:nvSpPr>
        <p:spPr>
          <a:xfrm>
            <a:off x="2763735" y="1818090"/>
            <a:ext cx="4834868" cy="5600364"/>
          </a:xfrm>
          <a:prstGeom prst="rect">
            <a:avLst/>
          </a:prstGeom>
          <a:solidFill>
            <a:schemeClr val="accent6">
              <a:lumMod val="60000"/>
              <a:lumOff val="40000"/>
              <a:alpha val="40347"/>
            </a:schemeClr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B9CF8D-F781-3E81-AA49-E04D41EB375B}"/>
              </a:ext>
            </a:extLst>
          </p:cNvPr>
          <p:cNvSpPr/>
          <p:nvPr/>
        </p:nvSpPr>
        <p:spPr>
          <a:xfrm>
            <a:off x="5983256" y="1818089"/>
            <a:ext cx="4889463" cy="5642254"/>
          </a:xfrm>
          <a:prstGeom prst="rect">
            <a:avLst/>
          </a:prstGeom>
          <a:solidFill>
            <a:schemeClr val="accent2">
              <a:lumMod val="40000"/>
              <a:lumOff val="60000"/>
              <a:alpha val="40347"/>
            </a:scheme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7D7806-E258-7F5A-F86E-437F9BD34EF0}"/>
              </a:ext>
            </a:extLst>
          </p:cNvPr>
          <p:cNvSpPr/>
          <p:nvPr/>
        </p:nvSpPr>
        <p:spPr>
          <a:xfrm>
            <a:off x="5983254" y="3617426"/>
            <a:ext cx="4889463" cy="5571767"/>
          </a:xfrm>
          <a:prstGeom prst="rect">
            <a:avLst/>
          </a:prstGeom>
          <a:solidFill>
            <a:schemeClr val="accent4">
              <a:lumMod val="20000"/>
              <a:lumOff val="80000"/>
              <a:alpha val="40347"/>
            </a:schemeClr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AC1043B-8E40-03D2-7055-1982BDC4E72F}"/>
              </a:ext>
            </a:extLst>
          </p:cNvPr>
          <p:cNvSpPr txBox="1">
            <a:spLocks/>
          </p:cNvSpPr>
          <p:nvPr/>
        </p:nvSpPr>
        <p:spPr>
          <a:xfrm>
            <a:off x="1783833" y="10447871"/>
            <a:ext cx="18177764" cy="1349575"/>
          </a:xfrm>
          <a:prstGeom prst="rect">
            <a:avLst/>
          </a:prstGeom>
        </p:spPr>
        <p:txBody>
          <a:bodyPr vert="horz" lIns="162560" tIns="81280" rIns="162560" bIns="8128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978" dirty="0"/>
              <a:t>Convolution + Pool = Hidden Layer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A1E1C843-A891-3B25-6B60-F131AEBDFF96}"/>
              </a:ext>
            </a:extLst>
          </p:cNvPr>
          <p:cNvCxnSpPr>
            <a:cxnSpLocks/>
          </p:cNvCxnSpPr>
          <p:nvPr/>
        </p:nvCxnSpPr>
        <p:spPr>
          <a:xfrm rot="16200000" flipH="1">
            <a:off x="9218987" y="-2214961"/>
            <a:ext cx="1433356" cy="9557029"/>
          </a:xfrm>
          <a:prstGeom prst="curvedConnector3">
            <a:avLst>
              <a:gd name="adj1" fmla="val -28353"/>
            </a:avLst>
          </a:prstGeom>
          <a:ln w="127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66293AE7-9577-92D5-E2B2-5366D465EE1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060097" y="-1837700"/>
            <a:ext cx="1433355" cy="8802503"/>
          </a:xfrm>
          <a:prstGeom prst="curvedConnector3">
            <a:avLst>
              <a:gd name="adj1" fmla="val -28353"/>
            </a:avLst>
          </a:prstGeom>
          <a:ln w="127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68526195-3FB2-F641-8C27-3930D50AA21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391926" y="4002605"/>
            <a:ext cx="1097257" cy="9566807"/>
          </a:xfrm>
          <a:prstGeom prst="curvedConnector3">
            <a:avLst>
              <a:gd name="adj1" fmla="val -37038"/>
            </a:avLst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DDD2162D-FB1C-C8D2-3BEE-B973775EC30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231933" y="4393582"/>
            <a:ext cx="1086423" cy="8774016"/>
          </a:xfrm>
          <a:prstGeom prst="curvedConnector3">
            <a:avLst>
              <a:gd name="adj1" fmla="val -37407"/>
            </a:avLst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729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E58417-0D9F-5A34-5114-A26336557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993" y="772710"/>
            <a:ext cx="3498153" cy="20009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F6B7E1-2EFB-189F-E7E3-ECE27B0B5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747" y="2773654"/>
            <a:ext cx="4452643" cy="22920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7CAE82-196F-6680-E2C5-F816A9EBE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9667" y="5065699"/>
            <a:ext cx="5654805" cy="3141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9124BA-4210-AB61-A589-8A5D02C97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949" y="8207258"/>
            <a:ext cx="6878120" cy="398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2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3496E1-283B-D851-F7F2-4CE56CEF6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269" y="1854877"/>
            <a:ext cx="13817600" cy="84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32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AAFEE6-5B04-8BAC-FCD3-55A92CD1B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58" y="3418283"/>
            <a:ext cx="7772400" cy="49802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0835E6-232B-27B4-315E-1AE3D08DE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245" y="3141836"/>
            <a:ext cx="7772400" cy="5355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389450-F9ED-E075-C7F5-187CB3E28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6645" y="4874988"/>
            <a:ext cx="3286295" cy="206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41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99B42D-42B7-12D9-A088-BE09060A0C74}"/>
              </a:ext>
            </a:extLst>
          </p:cNvPr>
          <p:cNvSpPr/>
          <p:nvPr/>
        </p:nvSpPr>
        <p:spPr>
          <a:xfrm>
            <a:off x="-4121863" y="3240539"/>
            <a:ext cx="2308692" cy="209887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Input image</a:t>
            </a:r>
          </a:p>
          <a:p>
            <a:pPr algn="ctr"/>
            <a:r>
              <a:rPr lang="en-US" sz="3200" dirty="0" err="1">
                <a:solidFill>
                  <a:schemeClr val="tx1"/>
                </a:solidFill>
              </a:rPr>
              <a:t>NxN</a:t>
            </a:r>
            <a:r>
              <a:rPr lang="en-US" sz="3200" dirty="0">
                <a:solidFill>
                  <a:schemeClr val="tx1"/>
                </a:solidFill>
              </a:rPr>
              <a:t> pixels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BD9E9F-2942-03F9-99D3-9FCFA5DAEB5B}"/>
              </a:ext>
            </a:extLst>
          </p:cNvPr>
          <p:cNvSpPr/>
          <p:nvPr/>
        </p:nvSpPr>
        <p:spPr>
          <a:xfrm>
            <a:off x="6460613" y="3472770"/>
            <a:ext cx="2308692" cy="1625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convolution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14E259-D1B8-25A9-33D2-62DFDE5870A2}"/>
              </a:ext>
            </a:extLst>
          </p:cNvPr>
          <p:cNvSpPr/>
          <p:nvPr/>
        </p:nvSpPr>
        <p:spPr>
          <a:xfrm>
            <a:off x="9218700" y="3478280"/>
            <a:ext cx="2308692" cy="162376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pooling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8D01E0-D0A8-5CA2-3CAF-6314A36EC8F4}"/>
              </a:ext>
            </a:extLst>
          </p:cNvPr>
          <p:cNvSpPr/>
          <p:nvPr/>
        </p:nvSpPr>
        <p:spPr>
          <a:xfrm>
            <a:off x="2544676" y="1429541"/>
            <a:ext cx="1625600" cy="1625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x</a:t>
            </a:r>
            <a:r>
              <a:rPr lang="en-US" sz="3200" baseline="-25000" dirty="0">
                <a:solidFill>
                  <a:schemeClr val="tx1"/>
                </a:solidFill>
              </a:rPr>
              <a:t>0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755C43-2D8D-3B96-FA95-2660AD6764C0}"/>
              </a:ext>
            </a:extLst>
          </p:cNvPr>
          <p:cNvSpPr/>
          <p:nvPr/>
        </p:nvSpPr>
        <p:spPr>
          <a:xfrm>
            <a:off x="2544676" y="4470400"/>
            <a:ext cx="1625600" cy="1625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x</a:t>
            </a:r>
            <a:r>
              <a:rPr lang="en-US" sz="3200" baseline="-25000" dirty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4E4DB84-2751-8BDB-A9B1-20DA11EAD538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-1813172" y="4285572"/>
            <a:ext cx="865716" cy="440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5909AD-62DE-86DF-31B3-63CC02A5583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769304" y="4285571"/>
            <a:ext cx="449396" cy="4592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509E169-BD60-5C50-12C7-438A2775128A}"/>
              </a:ext>
            </a:extLst>
          </p:cNvPr>
          <p:cNvSpPr/>
          <p:nvPr/>
        </p:nvSpPr>
        <p:spPr>
          <a:xfrm>
            <a:off x="5495466" y="6207773"/>
            <a:ext cx="2249772" cy="21554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Fully connected layer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990652B-339E-4D85-33AD-5A79581C2786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 flipH="1">
            <a:off x="5495466" y="4290162"/>
            <a:ext cx="6031926" cy="299534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5404758-973A-EB1A-E5B4-A6A35689BD8A}"/>
              </a:ext>
            </a:extLst>
          </p:cNvPr>
          <p:cNvSpPr txBox="1"/>
          <p:nvPr/>
        </p:nvSpPr>
        <p:spPr>
          <a:xfrm>
            <a:off x="7158367" y="8042095"/>
            <a:ext cx="35316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This makes up a single hidden layer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982455-8AE6-6E59-387E-2830CFCDDBB7}"/>
              </a:ext>
            </a:extLst>
          </p:cNvPr>
          <p:cNvSpPr/>
          <p:nvPr/>
        </p:nvSpPr>
        <p:spPr>
          <a:xfrm>
            <a:off x="23070868" y="3505472"/>
            <a:ext cx="1625600" cy="1625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output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903A7A-FE8B-CB0A-5825-EBF0B60E74A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21956264" y="4318272"/>
            <a:ext cx="1114604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8E6FAA0-D652-7F69-597F-B429DD988780}"/>
              </a:ext>
            </a:extLst>
          </p:cNvPr>
          <p:cNvSpPr txBox="1"/>
          <p:nvPr/>
        </p:nvSpPr>
        <p:spPr>
          <a:xfrm>
            <a:off x="14159561" y="9960545"/>
            <a:ext cx="35316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Typically an MLP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6038CD7-F151-D9F9-189B-3B77EB40A64A}"/>
              </a:ext>
            </a:extLst>
          </p:cNvPr>
          <p:cNvSpPr/>
          <p:nvPr/>
        </p:nvSpPr>
        <p:spPr>
          <a:xfrm>
            <a:off x="6037680" y="2569559"/>
            <a:ext cx="5752428" cy="3285399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FDC6BE-4971-0B99-403A-AB5106F4E974}"/>
              </a:ext>
            </a:extLst>
          </p:cNvPr>
          <p:cNvSpPr txBox="1"/>
          <p:nvPr/>
        </p:nvSpPr>
        <p:spPr>
          <a:xfrm>
            <a:off x="7734740" y="5980765"/>
            <a:ext cx="2371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Hidden Layer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24CCF81-EF34-70DF-36D7-FDEBF95BBD5E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4923631" y="2065872"/>
            <a:ext cx="1493159" cy="137108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3B75E9-47E5-0D88-FB79-CA4502EC48F2}"/>
                  </a:ext>
                </a:extLst>
              </p:cNvPr>
              <p:cNvSpPr txBox="1"/>
              <p:nvPr/>
            </p:nvSpPr>
            <p:spPr>
              <a:xfrm>
                <a:off x="14335287" y="3100894"/>
                <a:ext cx="49718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3B75E9-47E5-0D88-FB79-CA4502EC4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5287" y="3100894"/>
                <a:ext cx="497187" cy="492443"/>
              </a:xfrm>
              <a:prstGeom prst="rect">
                <a:avLst/>
              </a:prstGeom>
              <a:blipFill>
                <a:blip r:embed="rId2"/>
                <a:stretch>
                  <a:fillRect l="-10000" r="-750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3233E8-835E-0CF6-904B-7D262470FAFE}"/>
                  </a:ext>
                </a:extLst>
              </p:cNvPr>
              <p:cNvSpPr txBox="1"/>
              <p:nvPr/>
            </p:nvSpPr>
            <p:spPr>
              <a:xfrm>
                <a:off x="14315933" y="4378153"/>
                <a:ext cx="48769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3233E8-835E-0CF6-904B-7D262470F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5933" y="4378153"/>
                <a:ext cx="487698" cy="492443"/>
              </a:xfrm>
              <a:prstGeom prst="rect">
                <a:avLst/>
              </a:prstGeom>
              <a:blipFill>
                <a:blip r:embed="rId3"/>
                <a:stretch>
                  <a:fillRect l="-10256" r="-512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F9F5BE0-0887-FB52-CB66-D650E9C08224}"/>
                  </a:ext>
                </a:extLst>
              </p:cNvPr>
              <p:cNvSpPr/>
              <p:nvPr/>
            </p:nvSpPr>
            <p:spPr>
              <a:xfrm>
                <a:off x="16439745" y="3160710"/>
                <a:ext cx="1625600" cy="1625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F9F5BE0-0887-FB52-CB66-D650E9C082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9745" y="3160710"/>
                <a:ext cx="1625600" cy="1625600"/>
              </a:xfrm>
              <a:prstGeom prst="ellipse">
                <a:avLst/>
              </a:prstGeom>
              <a:blipFill>
                <a:blip r:embed="rId4"/>
                <a:stretch>
                  <a:fillRect l="-10853" r="-465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2023266-6AF0-7BE0-2F45-3A193D83F82C}"/>
                  </a:ext>
                </a:extLst>
              </p:cNvPr>
              <p:cNvSpPr/>
              <p:nvPr/>
            </p:nvSpPr>
            <p:spPr>
              <a:xfrm>
                <a:off x="16416790" y="1253072"/>
                <a:ext cx="1625600" cy="1625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2023266-6AF0-7BE0-2F45-3A193D83F8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6790" y="1253072"/>
                <a:ext cx="1625600" cy="1625600"/>
              </a:xfrm>
              <a:prstGeom prst="ellipse">
                <a:avLst/>
              </a:prstGeom>
              <a:blipFill>
                <a:blip r:embed="rId5"/>
                <a:stretch>
                  <a:fillRect l="-10769" r="-4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B997B40-857C-B0AC-7655-124D04680B5C}"/>
                  </a:ext>
                </a:extLst>
              </p:cNvPr>
              <p:cNvSpPr/>
              <p:nvPr/>
            </p:nvSpPr>
            <p:spPr>
              <a:xfrm>
                <a:off x="16499154" y="5068348"/>
                <a:ext cx="1625600" cy="16256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B997B40-857C-B0AC-7655-124D04680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9154" y="5068348"/>
                <a:ext cx="1625600" cy="1625600"/>
              </a:xfrm>
              <a:prstGeom prst="ellipse">
                <a:avLst/>
              </a:prstGeom>
              <a:blipFill>
                <a:blip r:embed="rId6"/>
                <a:stretch>
                  <a:fillRect l="-10769" r="-4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F599920-2BE0-A3C5-C40B-4EAC5D4FFC94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14965715" y="3361013"/>
            <a:ext cx="1474030" cy="612497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BEE0F70-19A0-161D-06F3-E26E9F1BF943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4874558" y="2065872"/>
            <a:ext cx="1542232" cy="266622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82E69AE-E824-7F83-912D-2B159BB10519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14841860" y="3973510"/>
            <a:ext cx="1597885" cy="758586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8592CC-DE4C-6472-D570-DB90F4DA55DB}"/>
              </a:ext>
            </a:extLst>
          </p:cNvPr>
          <p:cNvCxnSpPr>
            <a:cxnSpLocks/>
          </p:cNvCxnSpPr>
          <p:nvPr/>
        </p:nvCxnSpPr>
        <p:spPr>
          <a:xfrm>
            <a:off x="14937200" y="3436955"/>
            <a:ext cx="1521674" cy="233680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FA2A15C-C891-D585-056A-FF157EAE49D8}"/>
              </a:ext>
            </a:extLst>
          </p:cNvPr>
          <p:cNvCxnSpPr>
            <a:cxnSpLocks/>
            <a:stCxn id="10" idx="3"/>
            <a:endCxn id="36" idx="2"/>
          </p:cNvCxnSpPr>
          <p:nvPr/>
        </p:nvCxnSpPr>
        <p:spPr>
          <a:xfrm>
            <a:off x="14803631" y="4624375"/>
            <a:ext cx="1695523" cy="125677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44EBD7F3-2B1E-8551-569F-8AA9B48169FF}"/>
              </a:ext>
            </a:extLst>
          </p:cNvPr>
          <p:cNvSpPr/>
          <p:nvPr/>
        </p:nvSpPr>
        <p:spPr>
          <a:xfrm>
            <a:off x="19198004" y="3167455"/>
            <a:ext cx="1625600" cy="1625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66CBA84-3EE8-2ADA-437C-5F445C0BD2BC}"/>
              </a:ext>
            </a:extLst>
          </p:cNvPr>
          <p:cNvCxnSpPr>
            <a:cxnSpLocks/>
            <a:stCxn id="56" idx="0"/>
            <a:endCxn id="56" idx="4"/>
          </p:cNvCxnSpPr>
          <p:nvPr/>
        </p:nvCxnSpPr>
        <p:spPr>
          <a:xfrm>
            <a:off x="20010804" y="3167455"/>
            <a:ext cx="0" cy="1625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846F98-0A95-F8DD-0FA1-95EE2EED6962}"/>
                  </a:ext>
                </a:extLst>
              </p:cNvPr>
              <p:cNvSpPr txBox="1"/>
              <p:nvPr/>
            </p:nvSpPr>
            <p:spPr>
              <a:xfrm>
                <a:off x="19440257" y="3797827"/>
                <a:ext cx="32784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3846F98-0A95-F8DD-0FA1-95EE2EED6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0257" y="3797827"/>
                <a:ext cx="327847" cy="492443"/>
              </a:xfrm>
              <a:prstGeom prst="rect">
                <a:avLst/>
              </a:prstGeom>
              <a:blipFill>
                <a:blip r:embed="rId7"/>
                <a:stretch>
                  <a:fillRect l="-14815"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7B56C72-B59B-8337-D0A1-2F502CBC71A7}"/>
                  </a:ext>
                </a:extLst>
              </p:cNvPr>
              <p:cNvSpPr txBox="1"/>
              <p:nvPr/>
            </p:nvSpPr>
            <p:spPr>
              <a:xfrm>
                <a:off x="20245478" y="3797827"/>
                <a:ext cx="34342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7B56C72-B59B-8337-D0A1-2F502CBC7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5478" y="3797827"/>
                <a:ext cx="343428" cy="492443"/>
              </a:xfrm>
              <a:prstGeom prst="rect">
                <a:avLst/>
              </a:prstGeom>
              <a:blipFill>
                <a:blip r:embed="rId8"/>
                <a:stretch>
                  <a:fillRect l="-14815" r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3E96F65-2E7E-2958-EE15-84F452D366C8}"/>
              </a:ext>
            </a:extLst>
          </p:cNvPr>
          <p:cNvCxnSpPr>
            <a:cxnSpLocks/>
            <a:stCxn id="36" idx="6"/>
            <a:endCxn id="56" idx="2"/>
          </p:cNvCxnSpPr>
          <p:nvPr/>
        </p:nvCxnSpPr>
        <p:spPr>
          <a:xfrm flipV="1">
            <a:off x="18124754" y="3980255"/>
            <a:ext cx="1073250" cy="190089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1F90F99A-ECBD-6F8E-EC4E-EAEA04E113BA}"/>
              </a:ext>
            </a:extLst>
          </p:cNvPr>
          <p:cNvCxnSpPr>
            <a:cxnSpLocks/>
            <a:stCxn id="15" idx="6"/>
            <a:endCxn id="56" idx="2"/>
          </p:cNvCxnSpPr>
          <p:nvPr/>
        </p:nvCxnSpPr>
        <p:spPr>
          <a:xfrm>
            <a:off x="18065345" y="3973510"/>
            <a:ext cx="1132659" cy="6745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6D4B1E0-62B1-E9C2-898A-E6284BFC63DB}"/>
              </a:ext>
            </a:extLst>
          </p:cNvPr>
          <p:cNvCxnSpPr>
            <a:cxnSpLocks/>
            <a:stCxn id="35" idx="6"/>
            <a:endCxn id="56" idx="2"/>
          </p:cNvCxnSpPr>
          <p:nvPr/>
        </p:nvCxnSpPr>
        <p:spPr>
          <a:xfrm>
            <a:off x="18042390" y="2065872"/>
            <a:ext cx="1155614" cy="1914383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04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4972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AB83294-EAD2-995F-8541-4BBD00A04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269" y="1840050"/>
            <a:ext cx="13817600" cy="85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79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AE97043-09EF-96E9-AEEB-64D908C5950C}"/>
              </a:ext>
            </a:extLst>
          </p:cNvPr>
          <p:cNvGrpSpPr/>
          <p:nvPr/>
        </p:nvGrpSpPr>
        <p:grpSpPr>
          <a:xfrm>
            <a:off x="2763411" y="3005188"/>
            <a:ext cx="6561728" cy="4091984"/>
            <a:chOff x="1554567" y="1690418"/>
            <a:chExt cx="3690972" cy="230174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485D132-AE22-633E-35DF-D114C4E4DC46}"/>
                    </a:ext>
                  </a:extLst>
                </p:cNvPr>
                <p:cNvSpPr txBox="1"/>
                <p:nvPr/>
              </p:nvSpPr>
              <p:spPr>
                <a:xfrm>
                  <a:off x="1565455" y="1690418"/>
                  <a:ext cx="27433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485D132-AE22-633E-35DF-D114C4E4DC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5455" y="1690418"/>
                  <a:ext cx="274330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7500" r="-5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A0D33E9-6386-697F-1ED8-1B65EC68DEB1}"/>
                    </a:ext>
                  </a:extLst>
                </p:cNvPr>
                <p:cNvSpPr txBox="1"/>
                <p:nvPr/>
              </p:nvSpPr>
              <p:spPr>
                <a:xfrm>
                  <a:off x="1554568" y="2408876"/>
                  <a:ext cx="2796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A0D33E9-6386-697F-1ED8-1B65EC68DE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4568" y="2408876"/>
                  <a:ext cx="27966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0000" r="-5000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144E7CB-5193-E344-9AED-8C5FE4CED508}"/>
                    </a:ext>
                  </a:extLst>
                </p:cNvPr>
                <p:cNvSpPr txBox="1"/>
                <p:nvPr/>
              </p:nvSpPr>
              <p:spPr>
                <a:xfrm>
                  <a:off x="1554567" y="3715160"/>
                  <a:ext cx="2942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144E7CB-5193-E344-9AED-8C5FE4CED5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4567" y="3715160"/>
                  <a:ext cx="29427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9524" r="-2381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C7D37F7-FE63-549E-6457-71002AE8D1A2}"/>
                    </a:ext>
                  </a:extLst>
                </p:cNvPr>
                <p:cNvSpPr txBox="1"/>
                <p:nvPr/>
              </p:nvSpPr>
              <p:spPr>
                <a:xfrm rot="5400000">
                  <a:off x="1591417" y="2992017"/>
                  <a:ext cx="326411" cy="4000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622" i="1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sz="4622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C7D37F7-FE63-549E-6457-71002AE8D1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591417" y="2992017"/>
                  <a:ext cx="326411" cy="4000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25F2A7-08ED-E23B-0376-C6A3E9F6D9E6}"/>
                </a:ext>
              </a:extLst>
            </p:cNvPr>
            <p:cNvSpPr/>
            <p:nvPr/>
          </p:nvSpPr>
          <p:spPr>
            <a:xfrm>
              <a:off x="3287485" y="2408876"/>
              <a:ext cx="914400" cy="914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F76E717-B897-B7DB-E4FA-1D060A88B33F}"/>
                </a:ext>
              </a:extLst>
            </p:cNvPr>
            <p:cNvCxnSpPr>
              <a:cxnSpLocks/>
              <a:stCxn id="9" idx="0"/>
              <a:endCxn id="9" idx="4"/>
            </p:cNvCxnSpPr>
            <p:nvPr/>
          </p:nvCxnSpPr>
          <p:spPr>
            <a:xfrm>
              <a:off x="3744685" y="2408876"/>
              <a:ext cx="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7930AA0-1342-80C3-9B15-CFDD427AD13A}"/>
                    </a:ext>
                  </a:extLst>
                </p:cNvPr>
                <p:cNvSpPr txBox="1"/>
                <p:nvPr/>
              </p:nvSpPr>
              <p:spPr>
                <a:xfrm>
                  <a:off x="3423752" y="2727576"/>
                  <a:ext cx="18441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7930AA0-1342-80C3-9B15-CFDD427AD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3752" y="2727576"/>
                  <a:ext cx="18441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5385" r="-115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EED832-1158-0EA9-D454-B2F5B6A0D120}"/>
                    </a:ext>
                  </a:extLst>
                </p:cNvPr>
                <p:cNvSpPr txBox="1"/>
                <p:nvPr/>
              </p:nvSpPr>
              <p:spPr>
                <a:xfrm>
                  <a:off x="3876689" y="2727576"/>
                  <a:ext cx="1931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EED832-1158-0EA9-D454-B2F5B6A0D1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689" y="2727576"/>
                  <a:ext cx="19317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4286" r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B5AF26F-C4C3-2C51-BB7E-F40553F6CF85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4201885" y="2859126"/>
              <a:ext cx="718458" cy="69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260ECD4-BFC8-6FDF-0D79-D5432A2DCDF7}"/>
                    </a:ext>
                  </a:extLst>
                </p:cNvPr>
                <p:cNvSpPr txBox="1"/>
                <p:nvPr/>
              </p:nvSpPr>
              <p:spPr>
                <a:xfrm>
                  <a:off x="5052346" y="2720626"/>
                  <a:ext cx="19319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260ECD4-BFC8-6FDF-0D79-D5432A2DCD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2346" y="2720626"/>
                  <a:ext cx="19319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5000" r="-21429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8C7CE95-1D17-1090-6CE5-DCA1C681A4E6}"/>
                </a:ext>
              </a:extLst>
            </p:cNvPr>
            <p:cNvCxnSpPr>
              <a:cxnSpLocks/>
              <a:stCxn id="4" idx="3"/>
              <a:endCxn id="9" idx="1"/>
            </p:cNvCxnSpPr>
            <p:nvPr/>
          </p:nvCxnSpPr>
          <p:spPr>
            <a:xfrm>
              <a:off x="1839785" y="1828918"/>
              <a:ext cx="1581611" cy="71386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38B1B05-7220-D225-D7AA-B80F6CB74046}"/>
                </a:ext>
              </a:extLst>
            </p:cNvPr>
            <p:cNvCxnSpPr>
              <a:cxnSpLocks/>
              <a:stCxn id="5" idx="3"/>
              <a:endCxn id="9" idx="2"/>
            </p:cNvCxnSpPr>
            <p:nvPr/>
          </p:nvCxnSpPr>
          <p:spPr>
            <a:xfrm>
              <a:off x="1834236" y="2547376"/>
              <a:ext cx="1453249" cy="3187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C260CD7-AC3D-3CB5-8CE4-3B1AD4686D35}"/>
                </a:ext>
              </a:extLst>
            </p:cNvPr>
            <p:cNvCxnSpPr>
              <a:cxnSpLocks/>
              <a:stCxn id="6" idx="3"/>
              <a:endCxn id="9" idx="3"/>
            </p:cNvCxnSpPr>
            <p:nvPr/>
          </p:nvCxnSpPr>
          <p:spPr>
            <a:xfrm flipV="1">
              <a:off x="1848843" y="3189365"/>
              <a:ext cx="1572553" cy="66429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BEDB360-7BF7-5900-540D-8813BB3BBD7C}"/>
                    </a:ext>
                  </a:extLst>
                </p:cNvPr>
                <p:cNvSpPr txBox="1"/>
                <p:nvPr/>
              </p:nvSpPr>
              <p:spPr>
                <a:xfrm>
                  <a:off x="2413175" y="1832578"/>
                  <a:ext cx="19319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4BEDB360-7BF7-5900-540D-8813BB3BBD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3175" y="1832578"/>
                  <a:ext cx="193193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5000" r="-57143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D915C09-D8D8-895C-0924-2F6C0D1CA812}"/>
                    </a:ext>
                  </a:extLst>
                </p:cNvPr>
                <p:cNvSpPr txBox="1"/>
                <p:nvPr/>
              </p:nvSpPr>
              <p:spPr>
                <a:xfrm>
                  <a:off x="2349143" y="2371494"/>
                  <a:ext cx="19319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D915C09-D8D8-895C-0924-2F6C0D1CA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9143" y="2371494"/>
                  <a:ext cx="193193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5000" r="-57143" b="-128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5B913DC-BC10-771B-C0DA-681AD1B8B1D1}"/>
                    </a:ext>
                  </a:extLst>
                </p:cNvPr>
                <p:cNvSpPr txBox="1"/>
                <p:nvPr/>
              </p:nvSpPr>
              <p:spPr>
                <a:xfrm>
                  <a:off x="2286922" y="3266029"/>
                  <a:ext cx="19319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5B913DC-BC10-771B-C0DA-681AD1B8B1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922" y="3266029"/>
                  <a:ext cx="19319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8571" r="-53571"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6" name="Picture 35" descr="Shape&#10;&#10;Description automatically generated with medium confidence">
            <a:extLst>
              <a:ext uri="{FF2B5EF4-FFF2-40B4-BE49-F238E27FC236}">
                <a16:creationId xmlns:a16="http://schemas.microsoft.com/office/drawing/2014/main" id="{1728DA2A-FD3C-DAE2-641F-3CDE825C7C0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4461" y="7737866"/>
            <a:ext cx="6705600" cy="4154311"/>
          </a:xfrm>
          <a:prstGeom prst="rect">
            <a:avLst/>
          </a:prstGeom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2626034-04B2-3667-AAA3-CA2016922CC3}"/>
              </a:ext>
            </a:extLst>
          </p:cNvPr>
          <p:cNvGrpSpPr/>
          <p:nvPr/>
        </p:nvGrpSpPr>
        <p:grpSpPr>
          <a:xfrm>
            <a:off x="11799222" y="1153311"/>
            <a:ext cx="8231326" cy="8586501"/>
            <a:chOff x="6637211" y="648736"/>
            <a:chExt cx="4630121" cy="4829907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C7B6A46-0821-0958-52C6-DE371166A02A}"/>
                </a:ext>
              </a:extLst>
            </p:cNvPr>
            <p:cNvSpPr/>
            <p:nvPr/>
          </p:nvSpPr>
          <p:spPr>
            <a:xfrm>
              <a:off x="6814159" y="1771475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E6BA2C3-6859-D1ED-0F0C-9F203778B818}"/>
                </a:ext>
              </a:extLst>
            </p:cNvPr>
            <p:cNvSpPr/>
            <p:nvPr/>
          </p:nvSpPr>
          <p:spPr>
            <a:xfrm>
              <a:off x="6814159" y="4107043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1B62468-9BDB-A1E2-3F00-63490806C413}"/>
                </a:ext>
              </a:extLst>
            </p:cNvPr>
            <p:cNvSpPr/>
            <p:nvPr/>
          </p:nvSpPr>
          <p:spPr>
            <a:xfrm>
              <a:off x="6814995" y="2939259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68D5630-B5A3-C2AC-D49E-A34303F47C7B}"/>
                </a:ext>
              </a:extLst>
            </p:cNvPr>
            <p:cNvSpPr/>
            <p:nvPr/>
          </p:nvSpPr>
          <p:spPr>
            <a:xfrm>
              <a:off x="8519787" y="1271452"/>
              <a:ext cx="914400" cy="9144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64C8179-7C63-1A8E-48BE-1317F21FCC3D}"/>
                </a:ext>
              </a:extLst>
            </p:cNvPr>
            <p:cNvSpPr/>
            <p:nvPr/>
          </p:nvSpPr>
          <p:spPr>
            <a:xfrm>
              <a:off x="8519787" y="2359799"/>
              <a:ext cx="914400" cy="9144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3B35B46-BBB3-520A-C3B1-095175D89AE3}"/>
                </a:ext>
              </a:extLst>
            </p:cNvPr>
            <p:cNvSpPr/>
            <p:nvPr/>
          </p:nvSpPr>
          <p:spPr>
            <a:xfrm>
              <a:off x="8519787" y="3448146"/>
              <a:ext cx="914400" cy="9144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00C2B39-86AF-EB4D-28D4-43D15F9B6C85}"/>
                </a:ext>
              </a:extLst>
            </p:cNvPr>
            <p:cNvSpPr/>
            <p:nvPr/>
          </p:nvSpPr>
          <p:spPr>
            <a:xfrm>
              <a:off x="8519787" y="4564243"/>
              <a:ext cx="914400" cy="914400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E442457-D27A-64C7-A066-A8C3F07A56DC}"/>
                </a:ext>
              </a:extLst>
            </p:cNvPr>
            <p:cNvSpPr/>
            <p:nvPr/>
          </p:nvSpPr>
          <p:spPr>
            <a:xfrm>
              <a:off x="10180232" y="2359799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534E817-C3BD-95E5-9BFD-D2C570154D15}"/>
                </a:ext>
              </a:extLst>
            </p:cNvPr>
            <p:cNvSpPr/>
            <p:nvPr/>
          </p:nvSpPr>
          <p:spPr>
            <a:xfrm>
              <a:off x="10180232" y="3521512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ED0BCFF-9340-C67B-278C-047CFC8EECF8}"/>
                </a:ext>
              </a:extLst>
            </p:cNvPr>
            <p:cNvCxnSpPr>
              <a:cxnSpLocks/>
              <a:stCxn id="37" idx="6"/>
              <a:endCxn id="40" idx="2"/>
            </p:cNvCxnSpPr>
            <p:nvPr/>
          </p:nvCxnSpPr>
          <p:spPr>
            <a:xfrm flipV="1">
              <a:off x="7728559" y="1728652"/>
              <a:ext cx="791228" cy="500023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E8D8318-82F7-81AC-1B28-A30A1A6553A5}"/>
                </a:ext>
              </a:extLst>
            </p:cNvPr>
            <p:cNvCxnSpPr>
              <a:cxnSpLocks/>
              <a:stCxn id="37" idx="6"/>
              <a:endCxn id="41" idx="2"/>
            </p:cNvCxnSpPr>
            <p:nvPr/>
          </p:nvCxnSpPr>
          <p:spPr>
            <a:xfrm>
              <a:off x="7728559" y="2228675"/>
              <a:ext cx="791228" cy="588324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E13E195-65E4-0DB6-2681-7142E8806339}"/>
                </a:ext>
              </a:extLst>
            </p:cNvPr>
            <p:cNvCxnSpPr>
              <a:cxnSpLocks/>
              <a:stCxn id="37" idx="6"/>
              <a:endCxn id="42" idx="2"/>
            </p:cNvCxnSpPr>
            <p:nvPr/>
          </p:nvCxnSpPr>
          <p:spPr>
            <a:xfrm>
              <a:off x="7728559" y="2228675"/>
              <a:ext cx="791228" cy="167667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0305740-532F-1205-E8A7-8B9BF8687D4E}"/>
                </a:ext>
              </a:extLst>
            </p:cNvPr>
            <p:cNvCxnSpPr>
              <a:cxnSpLocks/>
              <a:stCxn id="37" idx="6"/>
              <a:endCxn id="43" idx="2"/>
            </p:cNvCxnSpPr>
            <p:nvPr/>
          </p:nvCxnSpPr>
          <p:spPr>
            <a:xfrm>
              <a:off x="7728559" y="2228675"/>
              <a:ext cx="791228" cy="2792768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A8E58052-9C57-02B6-AE6F-0F74F760BDD4}"/>
                </a:ext>
              </a:extLst>
            </p:cNvPr>
            <p:cNvCxnSpPr>
              <a:cxnSpLocks/>
              <a:stCxn id="39" idx="6"/>
              <a:endCxn id="40" idx="2"/>
            </p:cNvCxnSpPr>
            <p:nvPr/>
          </p:nvCxnSpPr>
          <p:spPr>
            <a:xfrm flipV="1">
              <a:off x="7729395" y="1728652"/>
              <a:ext cx="790392" cy="166780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04AA79F-9596-7B63-3B8D-C7CDC9D3686E}"/>
                </a:ext>
              </a:extLst>
            </p:cNvPr>
            <p:cNvCxnSpPr>
              <a:cxnSpLocks/>
              <a:stCxn id="39" idx="6"/>
              <a:endCxn id="41" idx="2"/>
            </p:cNvCxnSpPr>
            <p:nvPr/>
          </p:nvCxnSpPr>
          <p:spPr>
            <a:xfrm flipV="1">
              <a:off x="7729395" y="2816999"/>
              <a:ext cx="790392" cy="5794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E1545FAF-C5AE-30D4-A4D3-68870DD1A589}"/>
                </a:ext>
              </a:extLst>
            </p:cNvPr>
            <p:cNvCxnSpPr>
              <a:cxnSpLocks/>
              <a:stCxn id="39" idx="6"/>
              <a:endCxn id="42" idx="2"/>
            </p:cNvCxnSpPr>
            <p:nvPr/>
          </p:nvCxnSpPr>
          <p:spPr>
            <a:xfrm>
              <a:off x="7729395" y="3396459"/>
              <a:ext cx="790392" cy="50888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C56BA23-F927-8529-C195-96538423C5BD}"/>
                </a:ext>
              </a:extLst>
            </p:cNvPr>
            <p:cNvCxnSpPr>
              <a:cxnSpLocks/>
              <a:stCxn id="39" idx="6"/>
              <a:endCxn id="43" idx="2"/>
            </p:cNvCxnSpPr>
            <p:nvPr/>
          </p:nvCxnSpPr>
          <p:spPr>
            <a:xfrm>
              <a:off x="7729395" y="3396459"/>
              <a:ext cx="790392" cy="1624984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788F745-C2F4-68DF-9EED-0F532CCD8F0B}"/>
                </a:ext>
              </a:extLst>
            </p:cNvPr>
            <p:cNvCxnSpPr>
              <a:cxnSpLocks/>
              <a:stCxn id="38" idx="6"/>
              <a:endCxn id="40" idx="2"/>
            </p:cNvCxnSpPr>
            <p:nvPr/>
          </p:nvCxnSpPr>
          <p:spPr>
            <a:xfrm flipV="1">
              <a:off x="7728559" y="1728652"/>
              <a:ext cx="791228" cy="283559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77269603-A52E-6488-4167-2268BC44D3AE}"/>
                </a:ext>
              </a:extLst>
            </p:cNvPr>
            <p:cNvCxnSpPr>
              <a:cxnSpLocks/>
              <a:stCxn id="38" idx="6"/>
              <a:endCxn id="43" idx="2"/>
            </p:cNvCxnSpPr>
            <p:nvPr/>
          </p:nvCxnSpPr>
          <p:spPr>
            <a:xfrm>
              <a:off x="7728559" y="4564243"/>
              <a:ext cx="791228" cy="45720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BA97A8A-ABA8-FDDC-427C-29FAE34FA3FD}"/>
                </a:ext>
              </a:extLst>
            </p:cNvPr>
            <p:cNvCxnSpPr>
              <a:cxnSpLocks/>
              <a:stCxn id="40" idx="6"/>
              <a:endCxn id="44" idx="2"/>
            </p:cNvCxnSpPr>
            <p:nvPr/>
          </p:nvCxnSpPr>
          <p:spPr>
            <a:xfrm>
              <a:off x="9434187" y="1728652"/>
              <a:ext cx="746045" cy="108834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6C51789-6343-DC51-6A75-6DF30B4272A5}"/>
                </a:ext>
              </a:extLst>
            </p:cNvPr>
            <p:cNvCxnSpPr>
              <a:cxnSpLocks/>
              <a:stCxn id="41" idx="6"/>
              <a:endCxn id="44" idx="2"/>
            </p:cNvCxnSpPr>
            <p:nvPr/>
          </p:nvCxnSpPr>
          <p:spPr>
            <a:xfrm>
              <a:off x="9434187" y="2816999"/>
              <a:ext cx="746045" cy="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513983AA-5963-217D-3FB8-8FD909574088}"/>
                </a:ext>
              </a:extLst>
            </p:cNvPr>
            <p:cNvCxnSpPr>
              <a:cxnSpLocks/>
              <a:stCxn id="42" idx="6"/>
              <a:endCxn id="44" idx="2"/>
            </p:cNvCxnSpPr>
            <p:nvPr/>
          </p:nvCxnSpPr>
          <p:spPr>
            <a:xfrm flipV="1">
              <a:off x="9434187" y="2816999"/>
              <a:ext cx="746045" cy="1088347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4635BF66-2E3B-F8B8-B606-82B6FFC1DAA4}"/>
                </a:ext>
              </a:extLst>
            </p:cNvPr>
            <p:cNvCxnSpPr>
              <a:cxnSpLocks/>
              <a:stCxn id="43" idx="6"/>
              <a:endCxn id="45" idx="2"/>
            </p:cNvCxnSpPr>
            <p:nvPr/>
          </p:nvCxnSpPr>
          <p:spPr>
            <a:xfrm flipV="1">
              <a:off x="9434187" y="3978712"/>
              <a:ext cx="746045" cy="1042731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41F4B3E0-8DD0-EE45-EBEE-890E085DFA2F}"/>
                </a:ext>
              </a:extLst>
            </p:cNvPr>
            <p:cNvCxnSpPr>
              <a:cxnSpLocks/>
              <a:stCxn id="43" idx="6"/>
              <a:endCxn id="44" idx="2"/>
            </p:cNvCxnSpPr>
            <p:nvPr/>
          </p:nvCxnSpPr>
          <p:spPr>
            <a:xfrm flipV="1">
              <a:off x="9434187" y="2816999"/>
              <a:ext cx="746045" cy="2204444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C2B1E3E2-FD51-F803-7F34-D22042A1D63F}"/>
                </a:ext>
              </a:extLst>
            </p:cNvPr>
            <p:cNvCxnSpPr>
              <a:cxnSpLocks/>
              <a:stCxn id="41" idx="6"/>
              <a:endCxn id="45" idx="2"/>
            </p:cNvCxnSpPr>
            <p:nvPr/>
          </p:nvCxnSpPr>
          <p:spPr>
            <a:xfrm>
              <a:off x="9434187" y="2816999"/>
              <a:ext cx="746045" cy="1161713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63B7422-ACE9-733D-04A3-74147FB44D31}"/>
                </a:ext>
              </a:extLst>
            </p:cNvPr>
            <p:cNvCxnSpPr>
              <a:cxnSpLocks/>
              <a:stCxn id="40" idx="6"/>
              <a:endCxn id="45" idx="2"/>
            </p:cNvCxnSpPr>
            <p:nvPr/>
          </p:nvCxnSpPr>
          <p:spPr>
            <a:xfrm>
              <a:off x="9434187" y="1728652"/>
              <a:ext cx="746045" cy="2250060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ACB5F974-484E-B0D3-F28C-E259637AFFB5}"/>
                </a:ext>
              </a:extLst>
            </p:cNvPr>
            <p:cNvCxnSpPr>
              <a:cxnSpLocks/>
              <a:stCxn id="42" idx="6"/>
              <a:endCxn id="45" idx="2"/>
            </p:cNvCxnSpPr>
            <p:nvPr/>
          </p:nvCxnSpPr>
          <p:spPr>
            <a:xfrm>
              <a:off x="9434187" y="3905346"/>
              <a:ext cx="746045" cy="73366"/>
            </a:xfrm>
            <a:prstGeom prst="straightConnector1">
              <a:avLst/>
            </a:prstGeom>
            <a:ln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EABD855-6882-844F-710A-21A81AB1D6EB}"/>
                </a:ext>
              </a:extLst>
            </p:cNvPr>
            <p:cNvSpPr txBox="1"/>
            <p:nvPr/>
          </p:nvSpPr>
          <p:spPr>
            <a:xfrm>
              <a:off x="6637211" y="648736"/>
              <a:ext cx="1186804" cy="328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Layer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80E05FD-D6A1-0F73-09CD-92D9F91B4982}"/>
                </a:ext>
              </a:extLst>
            </p:cNvPr>
            <p:cNvSpPr txBox="1"/>
            <p:nvPr/>
          </p:nvSpPr>
          <p:spPr>
            <a:xfrm>
              <a:off x="8342839" y="648736"/>
              <a:ext cx="1379765" cy="328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Hidden Layer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219E3FE-A4E9-9650-33C6-69BA2B86F734}"/>
                </a:ext>
              </a:extLst>
            </p:cNvPr>
            <p:cNvSpPr txBox="1"/>
            <p:nvPr/>
          </p:nvSpPr>
          <p:spPr>
            <a:xfrm>
              <a:off x="9926340" y="648736"/>
              <a:ext cx="1340992" cy="328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8281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E3AE990-EB85-4A91-8AF6-B292E3DA6FE2}"/>
              </a:ext>
            </a:extLst>
          </p:cNvPr>
          <p:cNvGrpSpPr/>
          <p:nvPr/>
        </p:nvGrpSpPr>
        <p:grpSpPr>
          <a:xfrm>
            <a:off x="4724413" y="2583146"/>
            <a:ext cx="13313171" cy="6177342"/>
            <a:chOff x="2657630" y="1453019"/>
            <a:chExt cx="7488659" cy="3474755"/>
          </a:xfrm>
        </p:grpSpPr>
        <p:pic>
          <p:nvPicPr>
            <p:cNvPr id="5" name="Picture 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DDE321B6-9A0D-ED15-B6C7-FC2838095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7630" y="1453019"/>
              <a:ext cx="3438370" cy="34747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7241A3DE-8D57-E534-ED17-F2EEBACB9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7053" y="1909262"/>
              <a:ext cx="3769236" cy="233514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24CD881-2C6A-38D4-D524-86535AEA1D31}"/>
              </a:ext>
            </a:extLst>
          </p:cNvPr>
          <p:cNvSpPr/>
          <p:nvPr/>
        </p:nvSpPr>
        <p:spPr>
          <a:xfrm>
            <a:off x="11115469" y="2583144"/>
            <a:ext cx="7322581" cy="61773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DC929A-E917-E308-8C32-29956348044B}"/>
              </a:ext>
            </a:extLst>
          </p:cNvPr>
          <p:cNvSpPr txBox="1"/>
          <p:nvPr/>
        </p:nvSpPr>
        <p:spPr>
          <a:xfrm>
            <a:off x="4724413" y="8103896"/>
            <a:ext cx="627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A666B9-EAF6-8F2E-396F-E61D44D5CFE9}"/>
              </a:ext>
            </a:extLst>
          </p:cNvPr>
          <p:cNvSpPr txBox="1"/>
          <p:nvPr/>
        </p:nvSpPr>
        <p:spPr>
          <a:xfrm>
            <a:off x="11115469" y="8163133"/>
            <a:ext cx="953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3957644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1A4269AD-C903-21A3-CA52-2A597F737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526410"/>
              </p:ext>
            </p:extLst>
          </p:nvPr>
        </p:nvGraphicFramePr>
        <p:xfrm>
          <a:off x="3612181" y="1279406"/>
          <a:ext cx="14365652" cy="725198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51200">
                  <a:extLst>
                    <a:ext uri="{9D8B030D-6E8A-4147-A177-3AD203B41FA5}">
                      <a16:colId xmlns:a16="http://schemas.microsoft.com/office/drawing/2014/main" val="3129329519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155826963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316855867"/>
                    </a:ext>
                  </a:extLst>
                </a:gridCol>
                <a:gridCol w="4612052">
                  <a:extLst>
                    <a:ext uri="{9D8B030D-6E8A-4147-A177-3AD203B41FA5}">
                      <a16:colId xmlns:a16="http://schemas.microsoft.com/office/drawing/2014/main" val="574646499"/>
                    </a:ext>
                  </a:extLst>
                </a:gridCol>
              </a:tblGrid>
              <a:tr h="1896533"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MNIST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Fashion MNIST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Label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One Hot Label</a:t>
                      </a:r>
                    </a:p>
                  </a:txBody>
                  <a:tcPr marL="162560" marR="162560" marT="81280" marB="81280"/>
                </a:tc>
                <a:extLst>
                  <a:ext uri="{0D108BD9-81ED-4DB2-BD59-A6C34878D82A}">
                    <a16:rowId xmlns:a16="http://schemas.microsoft.com/office/drawing/2014/main" val="1806676848"/>
                  </a:ext>
                </a:extLst>
              </a:tr>
              <a:tr h="1896533"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0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T-shirt/top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0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[1, 0, 0, 0, 0, 0, 0, 0, 0, 0]</a:t>
                      </a:r>
                    </a:p>
                  </a:txBody>
                  <a:tcPr marL="162560" marR="162560" marT="81280" marB="81280"/>
                </a:tc>
                <a:extLst>
                  <a:ext uri="{0D108BD9-81ED-4DB2-BD59-A6C34878D82A}">
                    <a16:rowId xmlns:a16="http://schemas.microsoft.com/office/drawing/2014/main" val="1341861288"/>
                  </a:ext>
                </a:extLst>
              </a:tr>
              <a:tr h="1896533"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1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Trouser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1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700" dirty="0"/>
                        <a:t>[0, 1, 0, 0, 0, 0, 0, 0, 0, 0]</a:t>
                      </a:r>
                    </a:p>
                  </a:txBody>
                  <a:tcPr marL="162560" marR="162560" marT="81280" marB="81280"/>
                </a:tc>
                <a:extLst>
                  <a:ext uri="{0D108BD9-81ED-4DB2-BD59-A6C34878D82A}">
                    <a16:rowId xmlns:a16="http://schemas.microsoft.com/office/drawing/2014/main" val="3993804062"/>
                  </a:ext>
                </a:extLst>
              </a:tr>
              <a:tr h="1896533"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2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Pullover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2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700" dirty="0"/>
                        <a:t>[0, 0, 1, 0, 0, 0, 0, 0, 0, 0]</a:t>
                      </a:r>
                    </a:p>
                  </a:txBody>
                  <a:tcPr marL="162560" marR="162560" marT="81280" marB="81280"/>
                </a:tc>
                <a:extLst>
                  <a:ext uri="{0D108BD9-81ED-4DB2-BD59-A6C34878D82A}">
                    <a16:rowId xmlns:a16="http://schemas.microsoft.com/office/drawing/2014/main" val="72766969"/>
                  </a:ext>
                </a:extLst>
              </a:tr>
              <a:tr h="1896533"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3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Dress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3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700" dirty="0"/>
                        <a:t>[0, 0, 0, 1, 0, 0, 0, 0, 0, 0]</a:t>
                      </a:r>
                    </a:p>
                  </a:txBody>
                  <a:tcPr marL="162560" marR="162560" marT="81280" marB="81280"/>
                </a:tc>
                <a:extLst>
                  <a:ext uri="{0D108BD9-81ED-4DB2-BD59-A6C34878D82A}">
                    <a16:rowId xmlns:a16="http://schemas.microsoft.com/office/drawing/2014/main" val="2142555293"/>
                  </a:ext>
                </a:extLst>
              </a:tr>
              <a:tr h="1896533"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4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Coat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4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700" dirty="0"/>
                        <a:t>[0, 0, 0, 0, 1, 0, 0, 0, 0, 0]</a:t>
                      </a:r>
                    </a:p>
                  </a:txBody>
                  <a:tcPr marL="162560" marR="162560" marT="81280" marB="81280"/>
                </a:tc>
                <a:extLst>
                  <a:ext uri="{0D108BD9-81ED-4DB2-BD59-A6C34878D82A}">
                    <a16:rowId xmlns:a16="http://schemas.microsoft.com/office/drawing/2014/main" val="3516402200"/>
                  </a:ext>
                </a:extLst>
              </a:tr>
              <a:tr h="1896533"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5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Sandal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5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700" dirty="0"/>
                        <a:t>[0, 0, 0, 0, 0, 1, 0, 0, 0, 0]</a:t>
                      </a:r>
                    </a:p>
                  </a:txBody>
                  <a:tcPr marL="162560" marR="162560" marT="81280" marB="81280"/>
                </a:tc>
                <a:extLst>
                  <a:ext uri="{0D108BD9-81ED-4DB2-BD59-A6C34878D82A}">
                    <a16:rowId xmlns:a16="http://schemas.microsoft.com/office/drawing/2014/main" val="1753766652"/>
                  </a:ext>
                </a:extLst>
              </a:tr>
              <a:tr h="1896533"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6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Shirt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6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700" dirty="0"/>
                        <a:t>[0, 0, 0, 0, 0, 0, 1, 0, 0, 0]</a:t>
                      </a:r>
                    </a:p>
                  </a:txBody>
                  <a:tcPr marL="162560" marR="162560" marT="81280" marB="81280"/>
                </a:tc>
                <a:extLst>
                  <a:ext uri="{0D108BD9-81ED-4DB2-BD59-A6C34878D82A}">
                    <a16:rowId xmlns:a16="http://schemas.microsoft.com/office/drawing/2014/main" val="1166040401"/>
                  </a:ext>
                </a:extLst>
              </a:tr>
              <a:tr h="1896533"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7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Sneaker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7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700" dirty="0"/>
                        <a:t>[0, 0, 0, 0, 0, 0, 0, 1, 0, 0]</a:t>
                      </a:r>
                    </a:p>
                  </a:txBody>
                  <a:tcPr marL="162560" marR="162560" marT="81280" marB="81280"/>
                </a:tc>
                <a:extLst>
                  <a:ext uri="{0D108BD9-81ED-4DB2-BD59-A6C34878D82A}">
                    <a16:rowId xmlns:a16="http://schemas.microsoft.com/office/drawing/2014/main" val="2550360262"/>
                  </a:ext>
                </a:extLst>
              </a:tr>
              <a:tr h="1896533"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8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Bag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8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700" dirty="0"/>
                        <a:t>[0, 0, 0, 0, 0, 0, 0, 0, 1, 0]</a:t>
                      </a:r>
                    </a:p>
                  </a:txBody>
                  <a:tcPr marL="162560" marR="162560" marT="81280" marB="81280"/>
                </a:tc>
                <a:extLst>
                  <a:ext uri="{0D108BD9-81ED-4DB2-BD59-A6C34878D82A}">
                    <a16:rowId xmlns:a16="http://schemas.microsoft.com/office/drawing/2014/main" val="1142097171"/>
                  </a:ext>
                </a:extLst>
              </a:tr>
              <a:tr h="1896533"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9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Ankle Boot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700" dirty="0"/>
                        <a:t>9</a:t>
                      </a:r>
                    </a:p>
                  </a:txBody>
                  <a:tcPr marL="162560" marR="162560" marT="81280" marB="8128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700" dirty="0"/>
                        <a:t>[0, 0, 0, 0, 0, 0, 0, 0, 0, 1]</a:t>
                      </a:r>
                    </a:p>
                  </a:txBody>
                  <a:tcPr marL="162560" marR="162560" marT="81280" marB="81280"/>
                </a:tc>
                <a:extLst>
                  <a:ext uri="{0D108BD9-81ED-4DB2-BD59-A6C34878D82A}">
                    <a16:rowId xmlns:a16="http://schemas.microsoft.com/office/drawing/2014/main" val="3893046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6655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C089FA0-1615-A9A4-1EB1-9476B5035D41}"/>
              </a:ext>
            </a:extLst>
          </p:cNvPr>
          <p:cNvGrpSpPr/>
          <p:nvPr/>
        </p:nvGrpSpPr>
        <p:grpSpPr>
          <a:xfrm>
            <a:off x="3928269" y="1306742"/>
            <a:ext cx="13817600" cy="10662251"/>
            <a:chOff x="2209800" y="735042"/>
            <a:chExt cx="7772400" cy="59975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826248-2AFA-A3BD-5ED1-9F0E6E362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735042"/>
              <a:ext cx="7772400" cy="538791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74FA98-2E0C-D083-2BBB-F43AD3760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7732" y="6122958"/>
              <a:ext cx="1625600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5749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2675C98-A99E-8E48-ACBC-E75A343BF15E}"/>
              </a:ext>
            </a:extLst>
          </p:cNvPr>
          <p:cNvGrpSpPr/>
          <p:nvPr/>
        </p:nvGrpSpPr>
        <p:grpSpPr>
          <a:xfrm>
            <a:off x="3928269" y="1430780"/>
            <a:ext cx="13817600" cy="10233552"/>
            <a:chOff x="2209800" y="804813"/>
            <a:chExt cx="7772400" cy="575637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E7768C9-F093-A4D6-BB20-4DEADC18B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804813"/>
              <a:ext cx="7772400" cy="524837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C222CC-551E-13B2-BAD1-E300668F6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1232" y="6053186"/>
              <a:ext cx="1498600" cy="5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627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D7789CC-5A1B-1334-C855-F140E1107F8D}"/>
              </a:ext>
            </a:extLst>
          </p:cNvPr>
          <p:cNvGrpSpPr/>
          <p:nvPr/>
        </p:nvGrpSpPr>
        <p:grpSpPr>
          <a:xfrm>
            <a:off x="3928269" y="1405622"/>
            <a:ext cx="13817600" cy="10329022"/>
            <a:chOff x="2209800" y="790662"/>
            <a:chExt cx="7772400" cy="58100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881C8D1-9D31-3B82-BA4B-E5554EEE2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790662"/>
              <a:ext cx="7772400" cy="52766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2A67720-746B-B962-5C3C-380B77DE2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4350" y="6067337"/>
              <a:ext cx="1003300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5228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12512</TotalTime>
  <Words>505</Words>
  <Application>Microsoft Macintosh PowerPoint</Application>
  <PresentationFormat>Custom</PresentationFormat>
  <Paragraphs>138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CNNs</vt:lpstr>
      <vt:lpstr>PowerPoint Presentation</vt:lpstr>
      <vt:lpstr>This is the convolution operation with 3x3 kernels (windows) basically condenses the image. Finds features</vt:lpstr>
      <vt:lpstr>Convolution gives us a feature map. Now how do we do pooling? Think of the scalar values as features.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Varner, Andrea (MU-Student)</dc:creator>
  <cp:lastModifiedBy>Varner, Andrea (MU-Student)</cp:lastModifiedBy>
  <cp:revision>3</cp:revision>
  <dcterms:created xsi:type="dcterms:W3CDTF">2023-02-19T23:14:23Z</dcterms:created>
  <dcterms:modified xsi:type="dcterms:W3CDTF">2023-03-10T03:56:58Z</dcterms:modified>
</cp:coreProperties>
</file>